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theme/theme13.xml" ContentType="application/vnd.openxmlformats-officedocument.theme+xml"/>
  <Override PartName="/ppt/slideLayouts/slideLayout26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  <p:sldMasterId id="2147483676" r:id="rId3"/>
    <p:sldMasterId id="2147483682" r:id="rId4"/>
    <p:sldMasterId id="2147483684" r:id="rId5"/>
    <p:sldMasterId id="2147483686" r:id="rId6"/>
    <p:sldMasterId id="2147483688" r:id="rId7"/>
    <p:sldMasterId id="2147483690" r:id="rId8"/>
    <p:sldMasterId id="2147483692" r:id="rId9"/>
    <p:sldMasterId id="2147483694" r:id="rId10"/>
    <p:sldMasterId id="2147483696" r:id="rId11"/>
    <p:sldMasterId id="2147483698" r:id="rId12"/>
    <p:sldMasterId id="2147483700" r:id="rId13"/>
    <p:sldMasterId id="2147483702" r:id="rId14"/>
  </p:sldMasterIdLst>
  <p:notesMasterIdLst>
    <p:notesMasterId r:id="rId42"/>
  </p:notesMasterIdLst>
  <p:handoutMasterIdLst>
    <p:handoutMasterId r:id="rId43"/>
  </p:handoutMasterIdLst>
  <p:sldIdLst>
    <p:sldId id="267" r:id="rId15"/>
    <p:sldId id="268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9" r:id="rId28"/>
    <p:sldId id="270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444" autoAdjust="0"/>
  </p:normalViewPr>
  <p:slideViewPr>
    <p:cSldViewPr snapToGrid="0" snapToObjects="1">
      <p:cViewPr varScale="1">
        <p:scale>
          <a:sx n="113" d="100"/>
          <a:sy n="113" d="100"/>
        </p:scale>
        <p:origin x="11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theme" Target="theme/theme1.xml"/><Relationship Id="rId20" Type="http://schemas.openxmlformats.org/officeDocument/2006/relationships/slide" Target="slides/slide6.xml"/><Relationship Id="rId41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64D07-615E-794D-8827-C5C989EAA137}" type="datetime1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Bresciani, M.J.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8BB63-04DF-AF4A-AB93-69B90077EB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4699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0BE98-901D-3145-92AB-AC5614871FC5}" type="datetime1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Bresciani, M.J.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46695-E855-6B44-B19E-854DF1B0D0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35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Bresciani, M.J.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346695-E855-6B44-B19E-854DF1B0D05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87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Book Antiqua"/>
                <a:ea typeface="+mn-ea"/>
                <a:cs typeface="Book Antiqua"/>
              </a:rPr>
              <a:t>- to demonstrate with evidence that we actually do care about how well our students learn</a:t>
            </a:r>
          </a:p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6695-E855-6B44-B19E-854DF1B0D0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So, let’s show them how to do it well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6695-E855-6B44-B19E-854DF1B0D0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we would never use “just trust me, I know what I am talking about it” when it comes to doing our research, why do we do it when we talk about effective teaching?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6695-E855-6B44-B19E-854DF1B0D0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 lot of companies are making big bucks of doing this for faculty because faculty refuse to do it so in essence, it is siphoning away real dollars from instruction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Instead,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create our own authentic instruments that have meaning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6695-E855-6B44-B19E-854DF1B0D05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when we get evidence that contradicts a theory in research, we call it a discovery; when this happens in the classroom or a program curriculum, we hide it.</a:t>
            </a:r>
          </a:p>
          <a:p>
            <a:r>
              <a:rPr lang="en-US" dirty="0"/>
              <a:t>Why is that?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6695-E855-6B44-B19E-854DF1B0D05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really have no idea how much money we are spending on improving student learning, do you?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/>
              <a:t> Through my research, I have developed</a:t>
            </a:r>
            <a:r>
              <a:rPr lang="en-US" baseline="0" dirty="0"/>
              <a:t> </a:t>
            </a:r>
            <a:r>
              <a:rPr lang="en-US" dirty="0"/>
              <a:t>a framework that I am presenting to some institutions to pilot </a:t>
            </a:r>
            <a:r>
              <a:rPr lang="en-US" baseline="0" dirty="0"/>
              <a:t> so that we can answer this question</a:t>
            </a:r>
          </a:p>
          <a:p>
            <a:pPr>
              <a:buFontTx/>
              <a:buChar char="-"/>
            </a:pPr>
            <a:r>
              <a:rPr lang="en-US" baseline="0" dirty="0"/>
              <a:t>It is time to generate evidence on how few resources are actually spend on improving student learning and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6695-E855-6B44-B19E-854DF1B0D0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To advance inquiry at all levels</a:t>
            </a:r>
          </a:p>
          <a:p>
            <a:r>
              <a:rPr lang="en-US" dirty="0"/>
              <a:t>And at the very least to practice all</a:t>
            </a:r>
            <a:r>
              <a:rPr lang="en-US" baseline="0" dirty="0"/>
              <a:t> those Buddhist principals I learned about last summer such as non-detachment to crazy decisions about budget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6695-E855-6B44-B19E-854DF1B0D0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I often think that If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do my job extremely well as an educator, my job will no longer be needed.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let’s do this so well, that we no longer need them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6695-E855-6B44-B19E-854DF1B0D0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OBAPR forces a priorities conversation; and it is good to know what your priorities are and how you then are empowered to allocate your own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46695-E855-6B44-B19E-854DF1B0D0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2C3D42-F726-9F4A-B7B7-E26B0F2D6D4B}" type="datetime1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Bresciani, M.J.</a:t>
            </a:r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2CAA-0C6F-1B4B-A02E-5A99C63A84EE}" type="datetime1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4EB4-1D77-B949-A848-D346544DA1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39C3-5562-E843-B334-64211474936C}" type="datetime1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4EB4-1D77-B949-A848-D346544DA1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D20E-EC6F-544F-B403-814B9489C1AA}" type="datetime1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4EB4-1D77-B949-A848-D346544DA1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5873-4229-D74F-BCBA-04CF5A273116}" type="datetime1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4EB4-1D77-B949-A848-D346544DA1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9D4FCA8-8908-4A2F-A26D-AFA1636F2F5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CA8-8908-4A2F-A26D-AFA1636F2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CA8-8908-4A2F-A26D-AFA1636F2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CA8-8908-4A2F-A26D-AFA1636F2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CA8-8908-4A2F-A26D-AFA1636F2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CA8-8908-4A2F-A26D-AFA1636F2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FD43-CC25-2944-99D0-0DB379C6A6C9}" type="datetime1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4EB4-1D77-B949-A848-D346544DA1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CA8-8908-4A2F-A26D-AFA1636F2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CA8-8908-4A2F-A26D-AFA1636F2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CA8-8908-4A2F-A26D-AFA1636F2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CA8-8908-4A2F-A26D-AFA1636F2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CA8-8908-4A2F-A26D-AFA1636F2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CA8-8908-4A2F-A26D-AFA1636F2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4FCA8-8908-4A2F-A26D-AFA1636F2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C07094-83BD-EA4F-B03F-C5ABA77CB64A}" type="datetime1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Bresciani, M.J.</a:t>
            </a:r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B6AA-A9AF-FE4C-A392-A4F096290EE8}" type="datetime1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4EB4-1D77-B949-A848-D346544DA12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EF03A-4C06-4245-930D-5E2B2B4737E0}" type="datetime1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4EB4-1D77-B949-A848-D346544DA1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E0D4-5A95-6F47-9CB7-582CFF40EE5C}" type="datetime1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4EB4-1D77-B949-A848-D346544DA1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95DE-9BD8-334B-BF9E-CECCE7CC2A07}" type="datetime1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4EB4-1D77-B949-A848-D346544DA1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FB0B-F6CC-B049-9B7B-B67E9E5B5488}" type="datetime1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C4EB4-1D77-B949-A848-D346544DA1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5220-67A4-CF49-B3FB-182C6213AEDD}" type="datetime1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Bresciani, M.J.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ADC4EB4-1D77-B949-A848-D346544DA1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7D5A5365-1B78-D442-827E-383A46D80961}" type="datetime1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ADC4EB4-1D77-B949-A848-D346544DA1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Bresciani, M.J.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 defTabSz="914400"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99D4FCA8-8908-4A2F-A26D-AFA1636F2F5A}" type="slidenum">
              <a:rPr lang="en-US" smtClean="0"/>
              <a:pPr defTabSz="91440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 defTabSz="914400"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99D4FCA8-8908-4A2F-A26D-AFA1636F2F5A}" type="slidenum">
              <a:rPr lang="en-US" smtClean="0"/>
              <a:pPr defTabSz="91440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 defTabSz="914400"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99D4FCA8-8908-4A2F-A26D-AFA1636F2F5A}" type="slidenum">
              <a:rPr lang="en-US" smtClean="0"/>
              <a:pPr defTabSz="91440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 defTabSz="914400"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99D4FCA8-8908-4A2F-A26D-AFA1636F2F5A}" type="slidenum">
              <a:rPr lang="en-US" smtClean="0"/>
              <a:pPr defTabSz="91440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 defTabSz="914400"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99D4FCA8-8908-4A2F-A26D-AFA1636F2F5A}" type="slidenum">
              <a:rPr lang="en-US" smtClean="0"/>
              <a:pPr defTabSz="91440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 defTabSz="914400"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99D4FCA8-8908-4A2F-A26D-AFA1636F2F5A}" type="slidenum">
              <a:rPr lang="en-US" smtClean="0"/>
              <a:pPr defTabSz="91440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 defTabSz="914400"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99D4FCA8-8908-4A2F-A26D-AFA1636F2F5A}" type="slidenum">
              <a:rPr lang="en-US" smtClean="0"/>
              <a:pPr defTabSz="91440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 defTabSz="914400"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99D4FCA8-8908-4A2F-A26D-AFA1636F2F5A}" type="slidenum">
              <a:rPr lang="en-US" smtClean="0"/>
              <a:pPr defTabSz="91440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 defTabSz="914400"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99D4FCA8-8908-4A2F-A26D-AFA1636F2F5A}" type="slidenum">
              <a:rPr lang="en-US" smtClean="0"/>
              <a:pPr defTabSz="91440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 defTabSz="914400"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99D4FCA8-8908-4A2F-A26D-AFA1636F2F5A}" type="slidenum">
              <a:rPr lang="en-US" smtClean="0"/>
              <a:pPr defTabSz="91440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 defTabSz="914400"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99D4FCA8-8908-4A2F-A26D-AFA1636F2F5A}" type="slidenum">
              <a:rPr lang="en-US" smtClean="0"/>
              <a:pPr defTabSz="91440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 defTabSz="914400"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99D4FCA8-8908-4A2F-A26D-AFA1636F2F5A}" type="slidenum">
              <a:rPr lang="en-US" smtClean="0"/>
              <a:pPr defTabSz="91440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fld id="{093913B2-30D8-45A2-A590-37F23877BCD9}" type="datetimeFigureOut">
              <a:rPr lang="en-US" smtClean="0">
                <a:solidFill>
                  <a:srgbClr val="C0504D"/>
                </a:solidFill>
              </a:rPr>
              <a:pPr defTabSz="914400"/>
              <a:t>11/18/2021</a:t>
            </a:fld>
            <a:endParaRPr lang="en-US">
              <a:solidFill>
                <a:srgbClr val="C0504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defTabSz="914400"/>
            <a:endParaRPr lang="en-US">
              <a:solidFill>
                <a:srgbClr val="C0504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defTabSz="914400"/>
            <a:fld id="{99D4FCA8-8908-4A2F-A26D-AFA1636F2F5A}" type="slidenum">
              <a:rPr lang="en-US" smtClean="0"/>
              <a:pPr defTabSz="91440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RHiQaIYh6j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0" y="-100584"/>
            <a:ext cx="9144000" cy="6525768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chemeClr val="bg1"/>
                </a:solidFill>
              </a:rPr>
              <a:t>Welcome to Assessment </a:t>
            </a:r>
          </a:p>
          <a:p>
            <a:pPr marL="0" indent="0" algn="ctr">
              <a:buNone/>
            </a:pPr>
            <a:r>
              <a:rPr lang="en-US" sz="9600" b="1" dirty="0">
                <a:solidFill>
                  <a:schemeClr val="bg1"/>
                </a:solidFill>
              </a:rPr>
              <a:t>Day!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rgbClr val="FBDF5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891883"/>
            <a:ext cx="3124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656013" y="5867400"/>
            <a:ext cx="5487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latin typeface="Palatino" pitchFamily="1" charset="0"/>
              </a:rPr>
              <a:t>College of Business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95044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54200" y="2085363"/>
            <a:ext cx="5446713" cy="3078307"/>
          </a:xfrm>
        </p:spPr>
        <p:txBody>
          <a:bodyPr/>
          <a:lstStyle/>
          <a:p>
            <a:r>
              <a:rPr lang="en-US" sz="11500" dirty="0">
                <a:latin typeface="Handwriting - Dakota"/>
                <a:cs typeface="Handwriting - Dakota"/>
              </a:rPr>
              <a:t>4.  To walk our talk</a:t>
            </a:r>
            <a:br>
              <a:rPr lang="en-US" dirty="0">
                <a:latin typeface="Handwriting - Dakota"/>
                <a:cs typeface="Handwriting - Dakota"/>
              </a:rPr>
            </a:br>
            <a:endParaRPr lang="en-US" dirty="0">
              <a:latin typeface="Handwriting - Dakota"/>
              <a:cs typeface="Handwriting - Dakot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54200" y="459911"/>
            <a:ext cx="5446713" cy="5202555"/>
          </a:xfrm>
        </p:spPr>
        <p:txBody>
          <a:bodyPr/>
          <a:lstStyle/>
          <a:p>
            <a:r>
              <a:rPr lang="en-US" sz="4000" b="1" dirty="0">
                <a:latin typeface="Handwriting - Dakota"/>
                <a:cs typeface="Handwriting - Dakota"/>
              </a:rPr>
              <a:t>3.  To put regional/professional accreditors out of work</a:t>
            </a:r>
            <a:br>
              <a:rPr lang="en-US" sz="7200" dirty="0">
                <a:latin typeface="Handwriting - Dakota"/>
                <a:cs typeface="Handwriting - Dakota"/>
              </a:rPr>
            </a:br>
            <a:endParaRPr lang="en-US" sz="7200" dirty="0">
              <a:latin typeface="Handwriting - Dakota"/>
              <a:cs typeface="Handwriting - Dakot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54200" y="3625513"/>
            <a:ext cx="5446713" cy="1470025"/>
          </a:xfrm>
        </p:spPr>
        <p:txBody>
          <a:bodyPr/>
          <a:lstStyle/>
          <a:p>
            <a:r>
              <a:rPr lang="en-US" sz="4000" b="1" dirty="0">
                <a:latin typeface="Handwriting - Dakota"/>
                <a:cs typeface="Handwriting - Dakota"/>
              </a:rPr>
              <a:t>2.  To have a good reason to be behind on your research</a:t>
            </a:r>
            <a:br>
              <a:rPr lang="en-US" sz="4000" b="1" dirty="0">
                <a:latin typeface="Handwriting - Dakota"/>
                <a:cs typeface="Handwriting - Dakota"/>
              </a:rPr>
            </a:br>
            <a:endParaRPr lang="en-US" sz="4000" b="1" dirty="0">
              <a:latin typeface="Handwriting - Dakota"/>
              <a:cs typeface="Handwriting - Dakot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54200" y="891019"/>
            <a:ext cx="5446713" cy="5830456"/>
          </a:xfrm>
        </p:spPr>
        <p:txBody>
          <a:bodyPr/>
          <a:lstStyle/>
          <a:p>
            <a:pPr lvl="0"/>
            <a:br>
              <a:rPr lang="en-US" dirty="0">
                <a:latin typeface="Handwriting - Dakota"/>
                <a:cs typeface="Handwriting - Dakota"/>
              </a:rPr>
            </a:br>
            <a:endParaRPr lang="en-US" dirty="0">
              <a:latin typeface="Handwriting - Dakota"/>
              <a:cs typeface="Handwriting - Dakot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2600" y="525894"/>
            <a:ext cx="5446713" cy="5830456"/>
          </a:xfrm>
        </p:spPr>
        <p:txBody>
          <a:bodyPr>
            <a:normAutofit fontScale="92500" lnSpcReduction="10000"/>
          </a:bodyPr>
          <a:lstStyle/>
          <a:p>
            <a:pPr marL="914400" indent="-914400">
              <a:buAutoNum type="arabicPeriod"/>
            </a:pPr>
            <a:r>
              <a:rPr lang="en-US" sz="5400" b="1" dirty="0">
                <a:latin typeface="Handwriting - Dakota"/>
                <a:cs typeface="Handwriting - Dakota"/>
              </a:rPr>
              <a:t>To flip off the legislators</a:t>
            </a:r>
          </a:p>
          <a:p>
            <a:pPr marL="914400" indent="-914400">
              <a:buAutoNum type="arabicPeriod"/>
            </a:pPr>
            <a:r>
              <a:rPr lang="en-US" sz="5400" b="1" dirty="0">
                <a:latin typeface="Handwriting - Dakota"/>
                <a:cs typeface="Handwriting - Dakota"/>
              </a:rPr>
              <a:t>(or at the very least, say nah, nah, nah, nah, we do too know what we are doing…)</a:t>
            </a:r>
            <a:endParaRPr lang="en-US" sz="54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496" y="1283208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Accreditation and </a:t>
            </a:r>
            <a:r>
              <a:rPr lang="en-US" dirty="0" err="1"/>
              <a:t>AoL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My Experiences</a:t>
            </a:r>
            <a:br>
              <a:rPr lang="en-US" dirty="0"/>
            </a:br>
            <a:r>
              <a:rPr lang="en-US" sz="2200" dirty="0"/>
              <a:t>CSULB CBA, Spring 2009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Mary Celsi</a:t>
            </a:r>
          </a:p>
          <a:p>
            <a:r>
              <a:rPr lang="en-US" dirty="0"/>
              <a:t>Associate Dean for Accreditation</a:t>
            </a:r>
          </a:p>
          <a:p>
            <a:r>
              <a:rPr lang="en-US" dirty="0"/>
              <a:t>College of Business Administration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532888"/>
            <a:ext cx="7772400" cy="1362075"/>
          </a:xfrm>
        </p:spPr>
        <p:txBody>
          <a:bodyPr/>
          <a:lstStyle/>
          <a:p>
            <a:r>
              <a:rPr lang="en-US" dirty="0"/>
              <a:t>Caution: Your results may vary.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768096"/>
            <a:ext cx="8229600" cy="1066800"/>
          </a:xfrm>
        </p:spPr>
        <p:txBody>
          <a:bodyPr/>
          <a:lstStyle/>
          <a:p>
            <a:r>
              <a:rPr lang="en-US" dirty="0"/>
              <a:t>Before the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2496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began planning for the visit in Fall 2006</a:t>
            </a:r>
          </a:p>
          <a:p>
            <a:r>
              <a:rPr lang="en-US" dirty="0"/>
              <a:t>I was an interim associate dean serving under an interim dean</a:t>
            </a:r>
          </a:p>
          <a:p>
            <a:r>
              <a:rPr lang="en-US" dirty="0"/>
              <a:t>What had we done </a:t>
            </a:r>
          </a:p>
          <a:p>
            <a:pPr lvl="1"/>
            <a:r>
              <a:rPr lang="en-US" dirty="0"/>
              <a:t>Previous AD developed learning goals based on a faculty meeting in 2003-2004</a:t>
            </a:r>
          </a:p>
          <a:p>
            <a:pPr lvl="1"/>
            <a:r>
              <a:rPr lang="en-US" dirty="0"/>
              <a:t>No AQ policy, no PQ policy, we were “guessing” who was AQ and PQ</a:t>
            </a:r>
          </a:p>
          <a:p>
            <a:pPr lvl="1"/>
            <a:r>
              <a:rPr lang="en-US" dirty="0"/>
              <a:t>Strategic planning process was underway in a faculty committee called “Strategic Planning and Assessment”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Prioritize?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Worked on faculty qualifications and </a:t>
            </a:r>
            <a:r>
              <a:rPr lang="en-US" dirty="0" err="1"/>
              <a:t>AoL</a:t>
            </a:r>
            <a:r>
              <a:rPr lang="en-US" dirty="0"/>
              <a:t> first</a:t>
            </a:r>
          </a:p>
          <a:p>
            <a:r>
              <a:rPr lang="en-US" dirty="0"/>
              <a:t>Thought that the “Strategic Planning and Assessment Committee” would handle strategic planning</a:t>
            </a:r>
          </a:p>
          <a:p>
            <a:pPr lvl="1"/>
            <a:r>
              <a:rPr lang="en-US" dirty="0"/>
              <a:t>That turned out to be a mistake</a:t>
            </a:r>
          </a:p>
          <a:p>
            <a:pPr lvl="1"/>
            <a:r>
              <a:rPr lang="en-US" dirty="0"/>
              <a:t>Strategic Planning eventually done, but had to develop a new process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/>
              <a:t>Spring 2008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2056"/>
            <a:ext cx="8229600" cy="4325112"/>
          </a:xfrm>
        </p:spPr>
        <p:txBody>
          <a:bodyPr/>
          <a:lstStyle/>
          <a:p>
            <a:r>
              <a:rPr lang="en-US" dirty="0"/>
              <a:t>Team scheduled to come in February 2009</a:t>
            </a:r>
          </a:p>
          <a:p>
            <a:r>
              <a:rPr lang="en-US" dirty="0"/>
              <a:t>Each of the three members had been to campus in spring 2008</a:t>
            </a:r>
          </a:p>
          <a:p>
            <a:pPr lvl="1"/>
            <a:r>
              <a:rPr lang="en-US" dirty="0"/>
              <a:t>Many issues raised</a:t>
            </a:r>
          </a:p>
          <a:p>
            <a:pPr lvl="1"/>
            <a:r>
              <a:rPr lang="en-US" dirty="0"/>
              <a:t>One reviewer (the one that ended up evaluating our </a:t>
            </a:r>
            <a:r>
              <a:rPr lang="en-US" dirty="0" err="1"/>
              <a:t>AoL</a:t>
            </a:r>
            <a:r>
              <a:rPr lang="en-US" dirty="0"/>
              <a:t> effort) saw some of the indirect assessment we did posted on a Web site</a:t>
            </a:r>
          </a:p>
          <a:p>
            <a:pPr lvl="2"/>
            <a:r>
              <a:rPr lang="en-US" dirty="0"/>
              <a:t>That turned out almost to be a disaster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4672"/>
            <a:ext cx="8229600" cy="1066800"/>
          </a:xfrm>
        </p:spPr>
        <p:txBody>
          <a:bodyPr/>
          <a:lstStyle/>
          <a:p>
            <a:r>
              <a:rPr lang="en-US" dirty="0"/>
              <a:t>Fall 2008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928"/>
            <a:ext cx="8229600" cy="4325112"/>
          </a:xfrm>
        </p:spPr>
        <p:txBody>
          <a:bodyPr/>
          <a:lstStyle/>
          <a:p>
            <a:r>
              <a:rPr lang="en-US" dirty="0"/>
              <a:t>I had major surgery (unexpectedly) in October</a:t>
            </a:r>
          </a:p>
          <a:p>
            <a:r>
              <a:rPr lang="en-US" dirty="0"/>
              <a:t>Much of the report written, but still working on writing up the assessment effort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AoL</a:t>
            </a:r>
            <a:r>
              <a:rPr lang="en-US" dirty="0"/>
              <a:t> effort was a mixed success, but I was proud of what we did in a short time period</a:t>
            </a:r>
          </a:p>
          <a:p>
            <a:pPr lvl="1"/>
            <a:r>
              <a:rPr lang="en-US" dirty="0"/>
              <a:t>We had made some changes based on the assessment</a:t>
            </a:r>
          </a:p>
          <a:p>
            <a:pPr lvl="1"/>
            <a:r>
              <a:rPr lang="en-US" dirty="0"/>
              <a:t>Graduate assessment involved all learning goals, but had barely been stretched to all our MBA programs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5977128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chemeClr val="bg1"/>
                </a:solidFill>
              </a:rPr>
              <a:t>Excitement is palpable!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rgbClr val="FBDF5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891883"/>
            <a:ext cx="3124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656013" y="5867400"/>
            <a:ext cx="5487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latin typeface="Palatino" pitchFamily="1" charset="0"/>
              </a:rPr>
              <a:t>College of Business Administration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3896" y="3517392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http://www.youtube.com/watch?v=RHiQaIYh6jU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71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804672"/>
            <a:ext cx="8229600" cy="1066800"/>
          </a:xfrm>
        </p:spPr>
        <p:txBody>
          <a:bodyPr/>
          <a:lstStyle/>
          <a:p>
            <a:r>
              <a:rPr lang="en-US" dirty="0"/>
              <a:t>January 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8229600" cy="4325112"/>
          </a:xfrm>
        </p:spPr>
        <p:txBody>
          <a:bodyPr/>
          <a:lstStyle/>
          <a:p>
            <a:r>
              <a:rPr lang="en-US" dirty="0"/>
              <a:t>I hold a meeting with all departments</a:t>
            </a:r>
          </a:p>
          <a:p>
            <a:r>
              <a:rPr lang="en-US" dirty="0"/>
              <a:t>I make a presentation about what they should know when the team arrives </a:t>
            </a:r>
          </a:p>
          <a:p>
            <a:pPr lvl="1"/>
            <a:r>
              <a:rPr lang="en-US" dirty="0"/>
              <a:t>Included learning goals, gaps we identified, changes we made to address gaps</a:t>
            </a:r>
          </a:p>
          <a:p>
            <a:r>
              <a:rPr lang="en-US" dirty="0"/>
              <a:t>Each department was quizzed during the meeting over the information and received three prizes for the top three scores</a:t>
            </a:r>
          </a:p>
          <a:p>
            <a:r>
              <a:rPr lang="en-US" dirty="0"/>
              <a:t>I had vivid dreams about AACSB stuff.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/>
          <a:lstStyle/>
          <a:p>
            <a:r>
              <a:rPr lang="en-US" dirty="0"/>
              <a:t>February 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Team came to town over weekend</a:t>
            </a:r>
          </a:p>
          <a:p>
            <a:r>
              <a:rPr lang="en-US" dirty="0"/>
              <a:t>My assistant and I worked all weekend (coming up with all faculty journal articles)</a:t>
            </a:r>
          </a:p>
          <a:p>
            <a:r>
              <a:rPr lang="en-US" dirty="0"/>
              <a:t>3:00 on Sunday – I left the office (finally) to shower</a:t>
            </a:r>
          </a:p>
          <a:p>
            <a:r>
              <a:rPr lang="en-US" dirty="0"/>
              <a:t>I met the team for dinner at the hotel before 6:00</a:t>
            </a:r>
          </a:p>
          <a:p>
            <a:r>
              <a:rPr lang="en-US" dirty="0"/>
              <a:t>I put on a skirt</a:t>
            </a:r>
          </a:p>
          <a:p>
            <a:r>
              <a:rPr lang="en-US" dirty="0"/>
              <a:t>They met us in the lobby and surprised me by immediately ticking off 10 items they had problems with</a:t>
            </a:r>
          </a:p>
          <a:p>
            <a:pPr lvl="1"/>
            <a:r>
              <a:rPr lang="en-US" dirty="0"/>
              <a:t>Our assessment effort was described as weak</a:t>
            </a:r>
          </a:p>
          <a:p>
            <a:pPr lvl="1"/>
            <a:r>
              <a:rPr lang="en-US" dirty="0"/>
              <a:t>The reviewer team member in charge complained about overly detailed definitions of learning objectives and - GASP – our use of multiple measures</a:t>
            </a:r>
          </a:p>
          <a:p>
            <a:pPr lvl="1"/>
            <a:r>
              <a:rPr lang="en-US" dirty="0"/>
              <a:t>I argue.</a:t>
            </a:r>
          </a:p>
          <a:p>
            <a:r>
              <a:rPr lang="en-US" dirty="0"/>
              <a:t>We then had a pleasant dinner with community members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6968"/>
            <a:ext cx="8229600" cy="1066800"/>
          </a:xfrm>
        </p:spPr>
        <p:txBody>
          <a:bodyPr/>
          <a:lstStyle/>
          <a:p>
            <a:r>
              <a:rPr lang="en-US" dirty="0"/>
              <a:t>February 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088"/>
            <a:ext cx="8229600" cy="4325112"/>
          </a:xfrm>
        </p:spPr>
        <p:txBody>
          <a:bodyPr/>
          <a:lstStyle/>
          <a:p>
            <a:r>
              <a:rPr lang="en-US" dirty="0"/>
              <a:t>At around 11:00p.m., I returned to the CBA</a:t>
            </a:r>
          </a:p>
          <a:p>
            <a:r>
              <a:rPr lang="en-US" dirty="0"/>
              <a:t>A former Dean intercepted me close to the elevator and “helped” me by telling me he consulted the review team members about weaknesses at dinner</a:t>
            </a:r>
          </a:p>
          <a:p>
            <a:pPr lvl="1"/>
            <a:r>
              <a:rPr lang="en-US" dirty="0"/>
              <a:t>He parrots that the assessment effort is weak.</a:t>
            </a:r>
          </a:p>
          <a:p>
            <a:r>
              <a:rPr lang="en-US" dirty="0"/>
              <a:t>My assistant is exhausted. I am exhausted. The visit has only barely begun.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8229600" cy="1066800"/>
          </a:xfrm>
        </p:spPr>
        <p:txBody>
          <a:bodyPr/>
          <a:lstStyle/>
          <a:p>
            <a:r>
              <a:rPr lang="en-US" dirty="0"/>
              <a:t>Monday Morning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072"/>
            <a:ext cx="8229600" cy="4325112"/>
          </a:xfrm>
        </p:spPr>
        <p:txBody>
          <a:bodyPr>
            <a:normAutofit fontScale="92500"/>
          </a:bodyPr>
          <a:lstStyle/>
          <a:p>
            <a:r>
              <a:rPr lang="en-US" dirty="0"/>
              <a:t>I try to stay out of everything. It’s the faculty’s turn to testify.</a:t>
            </a:r>
          </a:p>
          <a:p>
            <a:r>
              <a:rPr lang="en-US" dirty="0"/>
              <a:t>I do make sure everything runs on time and the review team members have escorts.</a:t>
            </a:r>
          </a:p>
          <a:p>
            <a:r>
              <a:rPr lang="en-US" dirty="0"/>
              <a:t>I answer questions about documents.</a:t>
            </a:r>
          </a:p>
          <a:p>
            <a:r>
              <a:rPr lang="en-US" dirty="0"/>
              <a:t>I go another round with the PRT member in charge of </a:t>
            </a:r>
            <a:r>
              <a:rPr lang="en-US" dirty="0" err="1"/>
              <a:t>AoL</a:t>
            </a:r>
            <a:r>
              <a:rPr lang="en-US" dirty="0"/>
              <a:t> because </a:t>
            </a:r>
          </a:p>
          <a:p>
            <a:pPr lvl="1"/>
            <a:r>
              <a:rPr lang="en-US" dirty="0"/>
              <a:t>He can’t find the benchmarks in our documentation</a:t>
            </a:r>
          </a:p>
          <a:p>
            <a:pPr lvl="1"/>
            <a:r>
              <a:rPr lang="en-US" dirty="0"/>
              <a:t>He can’t figure out how we determined an overall benchmark when there were multiple measures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688"/>
            <a:ext cx="8229600" cy="1066800"/>
          </a:xfrm>
        </p:spPr>
        <p:txBody>
          <a:bodyPr/>
          <a:lstStyle/>
          <a:p>
            <a:r>
              <a:rPr lang="en-US" dirty="0"/>
              <a:t>The rest of the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488"/>
            <a:ext cx="8229600" cy="4325112"/>
          </a:xfrm>
        </p:spPr>
        <p:txBody>
          <a:bodyPr/>
          <a:lstStyle/>
          <a:p>
            <a:r>
              <a:rPr lang="en-US" dirty="0"/>
              <a:t>Faculty actually say the right things</a:t>
            </a:r>
          </a:p>
          <a:p>
            <a:pPr lvl="1"/>
            <a:r>
              <a:rPr lang="en-US" dirty="0"/>
              <a:t>(Probably getting me off the hook)</a:t>
            </a:r>
          </a:p>
          <a:p>
            <a:r>
              <a:rPr lang="en-US" dirty="0"/>
              <a:t>It looks shaky…but</a:t>
            </a:r>
          </a:p>
          <a:p>
            <a:r>
              <a:rPr lang="en-US" dirty="0"/>
              <a:t>By the end of the day, they seem like they’re trying to help us and…</a:t>
            </a:r>
          </a:p>
          <a:p>
            <a:r>
              <a:rPr lang="en-US" dirty="0"/>
              <a:t>Wow, I think we’re going to be reaccredited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877824"/>
            <a:ext cx="8229600" cy="1066800"/>
          </a:xfrm>
        </p:spPr>
        <p:txBody>
          <a:bodyPr/>
          <a:lstStyle/>
          <a:p>
            <a:r>
              <a:rPr lang="en-US" dirty="0"/>
              <a:t>The Written Review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AoL</a:t>
            </a:r>
            <a:r>
              <a:rPr lang="en-US" dirty="0"/>
              <a:t> effort was described as developing</a:t>
            </a:r>
          </a:p>
          <a:p>
            <a:r>
              <a:rPr lang="en-US" dirty="0"/>
              <a:t>Major issues were “</a:t>
            </a:r>
            <a:r>
              <a:rPr lang="en-US" dirty="0" err="1"/>
              <a:t>Deanly</a:t>
            </a:r>
            <a:r>
              <a:rPr lang="en-US" dirty="0"/>
              <a:t>” – long term sustainability of effort vs. crash course, opportunistic assessment</a:t>
            </a:r>
          </a:p>
          <a:p>
            <a:r>
              <a:rPr lang="en-US" dirty="0"/>
              <a:t>Counseled us to seek simplicity in wording learning goals, objectives and measures</a:t>
            </a:r>
          </a:p>
          <a:p>
            <a:r>
              <a:rPr lang="en-US" dirty="0"/>
              <a:t>MBA effort in particular needed more work</a:t>
            </a:r>
          </a:p>
          <a:p>
            <a:r>
              <a:rPr lang="en-US" dirty="0"/>
              <a:t>Perplexingly to me – they said we did TOO MUCH assessment and needed to “keep it simple.”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(I think) Got Us Through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had made changes to courses and to the curriculum based on assessment results</a:t>
            </a:r>
          </a:p>
          <a:p>
            <a:r>
              <a:rPr lang="en-US" dirty="0"/>
              <a:t>A lot of faculty really were involved in </a:t>
            </a:r>
            <a:r>
              <a:rPr lang="en-US" dirty="0" err="1"/>
              <a:t>AoL</a:t>
            </a:r>
            <a:endParaRPr lang="en-US" dirty="0"/>
          </a:p>
          <a:p>
            <a:r>
              <a:rPr lang="en-US" dirty="0"/>
              <a:t>In meetings between </a:t>
            </a:r>
            <a:r>
              <a:rPr lang="en-US"/>
              <a:t>the PRT </a:t>
            </a:r>
            <a:r>
              <a:rPr lang="en-US" dirty="0"/>
              <a:t>committee and faculty, it was clear that faculty were making a sincere effort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0" y="-100584"/>
            <a:ext cx="9144000" cy="6525768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chemeClr val="bg1"/>
                </a:solidFill>
              </a:rPr>
              <a:t>Questions </a:t>
            </a:r>
          </a:p>
          <a:p>
            <a:pPr marL="0" indent="0" algn="ctr">
              <a:buNone/>
            </a:pPr>
            <a:r>
              <a:rPr lang="en-US" sz="9600" b="1">
                <a:solidFill>
                  <a:schemeClr val="bg1"/>
                </a:solidFill>
              </a:rPr>
              <a:t>and </a:t>
            </a:r>
          </a:p>
          <a:p>
            <a:pPr marL="0" indent="0" algn="ctr">
              <a:buNone/>
            </a:pPr>
            <a:r>
              <a:rPr lang="en-US" sz="9600" b="1">
                <a:solidFill>
                  <a:schemeClr val="bg1"/>
                </a:solidFill>
              </a:rPr>
              <a:t>Comments?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rgbClr val="FBDF5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5891883"/>
            <a:ext cx="31242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656013" y="5867400"/>
            <a:ext cx="5487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latin typeface="Palatino" pitchFamily="1" charset="0"/>
              </a:rPr>
              <a:t>College of Business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29679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4019063"/>
            <a:ext cx="5446713" cy="1470025"/>
          </a:xfrm>
        </p:spPr>
        <p:txBody>
          <a:bodyPr>
            <a:normAutofit fontScale="90000"/>
          </a:bodyPr>
          <a:lstStyle/>
          <a:p>
            <a:r>
              <a:rPr lang="en-US" sz="3556" b="1" dirty="0">
                <a:latin typeface="Handwriting - Dakota"/>
                <a:cs typeface="Handwriting - Dakota"/>
              </a:rPr>
              <a:t>Top Ten Reasons to Care about Outcomes-Based Assessment Program Review</a:t>
            </a:r>
            <a:br>
              <a:rPr lang="en-US" sz="3556" b="1" dirty="0">
                <a:latin typeface="Handwriting - Dakota"/>
                <a:cs typeface="Handwriting - Dakota"/>
              </a:rPr>
            </a:br>
            <a:r>
              <a:rPr lang="en-US" sz="2667" dirty="0">
                <a:latin typeface="Handwriting - Dakota"/>
                <a:cs typeface="Handwriting - Dakota"/>
              </a:rPr>
              <a:t>In David Letterman style</a:t>
            </a:r>
            <a:br>
              <a:rPr lang="en-US" dirty="0">
                <a:latin typeface="Handwriting - Dakota"/>
                <a:cs typeface="Handwriting - Dakota"/>
              </a:rPr>
            </a:br>
            <a:endParaRPr lang="en-US" dirty="0"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1317487"/>
          </a:xfrm>
        </p:spPr>
        <p:txBody>
          <a:bodyPr>
            <a:normAutofit fontScale="70000" lnSpcReduction="20000"/>
          </a:bodyPr>
          <a:lstStyle/>
          <a:p>
            <a:endParaRPr lang="en-US" dirty="0">
              <a:latin typeface="Handwriting - Dakota"/>
              <a:cs typeface="Handwriting - Dakota"/>
            </a:endParaRPr>
          </a:p>
          <a:p>
            <a:r>
              <a:rPr lang="en-US" sz="2500" dirty="0">
                <a:latin typeface="Handwriting - Dakota"/>
                <a:cs typeface="Handwriting - Dakota"/>
              </a:rPr>
              <a:t>Marilee J. Bresciani, Ph.D.</a:t>
            </a:r>
          </a:p>
          <a:p>
            <a:r>
              <a:rPr lang="en-US" sz="2500" dirty="0">
                <a:latin typeface="Handwriting - Dakota"/>
                <a:cs typeface="Handwriting - Dakota"/>
              </a:rPr>
              <a:t>Professor, ARPE</a:t>
            </a:r>
          </a:p>
          <a:p>
            <a:r>
              <a:rPr lang="en-US" sz="2500" dirty="0">
                <a:latin typeface="Handwriting - Dakota"/>
                <a:cs typeface="Handwriting - Dakota"/>
              </a:rPr>
              <a:t>San Diego State University</a:t>
            </a:r>
          </a:p>
          <a:p>
            <a:r>
              <a:rPr lang="en-US" sz="2500" dirty="0">
                <a:latin typeface="Handwriting - Dakota"/>
                <a:cs typeface="Handwriting - Dakota"/>
              </a:rPr>
              <a:t>Marilee.Bresciani@mail.sdsu.edu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54200" y="3994337"/>
            <a:ext cx="5446713" cy="2362013"/>
          </a:xfrm>
        </p:spPr>
        <p:txBody>
          <a:bodyPr/>
          <a:lstStyle/>
          <a:p>
            <a:r>
              <a:rPr lang="en-US" sz="4000" b="1" dirty="0">
                <a:latin typeface="Handwriting - Dakota"/>
                <a:cs typeface="Handwriting - Dakota"/>
              </a:rPr>
              <a:t>10.  The federal government knows less about this topic than higher education professionals do</a:t>
            </a:r>
            <a:br>
              <a:rPr lang="en-US" b="1" dirty="0">
                <a:latin typeface="Handwriting - Dakota"/>
                <a:cs typeface="Handwriting - Dakota"/>
              </a:rPr>
            </a:br>
            <a:endParaRPr lang="en-US" b="1" dirty="0">
              <a:latin typeface="Handwriting - Dakota"/>
              <a:cs typeface="Handwriting - Dakot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52600" y="4758309"/>
            <a:ext cx="5446713" cy="1470025"/>
          </a:xfrm>
        </p:spPr>
        <p:txBody>
          <a:bodyPr/>
          <a:lstStyle/>
          <a:p>
            <a:r>
              <a:rPr lang="en-US" sz="4000" b="1" dirty="0">
                <a:latin typeface="Handwriting - Dakota"/>
                <a:cs typeface="Handwriting - Dakota"/>
              </a:rPr>
              <a:t>9. To annoy those who only like to make decisions for political reasons (rather than using evidence)</a:t>
            </a:r>
            <a:br>
              <a:rPr lang="en-US" dirty="0">
                <a:latin typeface="Handwriting - Dakota"/>
                <a:cs typeface="Handwriting - Dakota"/>
              </a:rPr>
            </a:br>
            <a:endParaRPr lang="en-US" dirty="0">
              <a:latin typeface="Handwriting - Dakota"/>
              <a:cs typeface="Handwriting - Dakot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24843" y="2379504"/>
            <a:ext cx="5446713" cy="3164355"/>
          </a:xfrm>
        </p:spPr>
        <p:txBody>
          <a:bodyPr/>
          <a:lstStyle/>
          <a:p>
            <a:r>
              <a:rPr lang="en-US" sz="4000" b="1" dirty="0">
                <a:latin typeface="Handwriting - Dakota"/>
                <a:cs typeface="Handwriting - Dakota"/>
              </a:rPr>
              <a:t>8. To demonstrate that we actually do use research to improve teaching</a:t>
            </a:r>
            <a:br>
              <a:rPr lang="en-US" sz="4000" b="1" dirty="0">
                <a:latin typeface="Handwriting - Dakota"/>
                <a:cs typeface="Handwriting - Dakota"/>
              </a:rPr>
            </a:br>
            <a:endParaRPr lang="en-US" sz="4000" b="1" dirty="0">
              <a:latin typeface="Handwriting - Dakota"/>
              <a:cs typeface="Handwriting - Dakot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24843" y="3110035"/>
            <a:ext cx="5446713" cy="8516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54200" y="1572237"/>
            <a:ext cx="5446713" cy="3027830"/>
          </a:xfrm>
        </p:spPr>
        <p:txBody>
          <a:bodyPr/>
          <a:lstStyle/>
          <a:p>
            <a:r>
              <a:rPr lang="en-US" sz="4000" b="1" dirty="0">
                <a:latin typeface="Handwriting - Dakota"/>
                <a:cs typeface="Handwriting - Dakota"/>
              </a:rPr>
              <a:t>7. To taunt those who are making money off of people’s fear </a:t>
            </a:r>
            <a:br>
              <a:rPr lang="en-US" dirty="0">
                <a:latin typeface="Handwriting - Dakota"/>
                <a:cs typeface="Handwriting - Dakota"/>
              </a:rPr>
            </a:br>
            <a:endParaRPr lang="en-US" dirty="0">
              <a:latin typeface="Handwriting - Dakota"/>
              <a:cs typeface="Handwriting - Dakot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2600" y="4463347"/>
            <a:ext cx="5446713" cy="8516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54200" y="4315904"/>
            <a:ext cx="5446713" cy="1470025"/>
          </a:xfrm>
        </p:spPr>
        <p:txBody>
          <a:bodyPr/>
          <a:lstStyle/>
          <a:p>
            <a:r>
              <a:rPr lang="en-US" sz="4000" b="1" dirty="0">
                <a:latin typeface="Handwriting - Dakota"/>
                <a:cs typeface="Handwriting - Dakota"/>
              </a:rPr>
              <a:t>6. To illustrate that producing evidence of a bad program is better than having no evidence at all</a:t>
            </a:r>
            <a:br>
              <a:rPr lang="en-US" sz="4000" b="1" dirty="0">
                <a:latin typeface="Handwriting - Dakota"/>
                <a:cs typeface="Handwriting - Dakota"/>
              </a:rPr>
            </a:br>
            <a:endParaRPr lang="en-US" sz="4000" b="1" dirty="0">
              <a:latin typeface="Handwriting - Dakota"/>
              <a:cs typeface="Handwriting - Dakot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24843" y="5320645"/>
            <a:ext cx="5446713" cy="1470025"/>
          </a:xfrm>
        </p:spPr>
        <p:txBody>
          <a:bodyPr/>
          <a:lstStyle/>
          <a:p>
            <a:r>
              <a:rPr lang="en-US" sz="4000" b="1" dirty="0">
                <a:latin typeface="Handwriting - Dakota"/>
                <a:cs typeface="Handwriting - Dakota"/>
              </a:rPr>
              <a:t>5.  To illustrate how few resources are really spent on improving student learning and development</a:t>
            </a:r>
            <a:br>
              <a:rPr lang="en-US" dirty="0">
                <a:latin typeface="Handwriting - Dakota"/>
                <a:cs typeface="Handwriting - Dakota"/>
              </a:rPr>
            </a:br>
            <a:endParaRPr lang="en-US" dirty="0">
              <a:latin typeface="Handwriting - Dakota"/>
              <a:cs typeface="Handwriting - Dakot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Bresciani, M.J.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0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68</TotalTime>
  <Words>1449</Words>
  <Application>Microsoft Office PowerPoint</Application>
  <PresentationFormat>On-screen Show (4:3)</PresentationFormat>
  <Paragraphs>148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27</vt:i4>
      </vt:variant>
    </vt:vector>
  </HeadingPairs>
  <TitlesOfParts>
    <vt:vector size="51" baseType="lpstr">
      <vt:lpstr>Arial</vt:lpstr>
      <vt:lpstr>Book Antiqua</vt:lpstr>
      <vt:lpstr>Calibri</vt:lpstr>
      <vt:lpstr>Candara</vt:lpstr>
      <vt:lpstr>Georgia</vt:lpstr>
      <vt:lpstr>Handwriting - Dakota</vt:lpstr>
      <vt:lpstr>Mistral</vt:lpstr>
      <vt:lpstr>Palatino</vt:lpstr>
      <vt:lpstr>Trebuchet MS</vt:lpstr>
      <vt:lpstr>Wingdings 2</vt:lpstr>
      <vt:lpstr>Infusion</vt:lpstr>
      <vt:lpstr>Urban</vt:lpstr>
      <vt:lpstr>1_Urban</vt:lpstr>
      <vt:lpstr>4_Urban</vt:lpstr>
      <vt:lpstr>5_Urban</vt:lpstr>
      <vt:lpstr>6_Urban</vt:lpstr>
      <vt:lpstr>7_Urban</vt:lpstr>
      <vt:lpstr>8_Urban</vt:lpstr>
      <vt:lpstr>9_Urban</vt:lpstr>
      <vt:lpstr>10_Urban</vt:lpstr>
      <vt:lpstr>11_Urban</vt:lpstr>
      <vt:lpstr>12_Urban</vt:lpstr>
      <vt:lpstr>13_Urban</vt:lpstr>
      <vt:lpstr>14_Urban</vt:lpstr>
      <vt:lpstr>PowerPoint Presentation</vt:lpstr>
      <vt:lpstr>PowerPoint Presentation</vt:lpstr>
      <vt:lpstr>Top Ten Reasons to Care about Outcomes-Based Assessment Program Review In David Letterman style </vt:lpstr>
      <vt:lpstr>10.  The federal government knows less about this topic than higher education professionals do </vt:lpstr>
      <vt:lpstr>9. To annoy those who only like to make decisions for political reasons (rather than using evidence) </vt:lpstr>
      <vt:lpstr>8. To demonstrate that we actually do use research to improve teaching </vt:lpstr>
      <vt:lpstr>7. To taunt those who are making money off of people’s fear  </vt:lpstr>
      <vt:lpstr>6. To illustrate that producing evidence of a bad program is better than having no evidence at all </vt:lpstr>
      <vt:lpstr>5.  To illustrate how few resources are really spent on improving student learning and development </vt:lpstr>
      <vt:lpstr>4.  To walk our talk </vt:lpstr>
      <vt:lpstr>3.  To put regional/professional accreditors out of work </vt:lpstr>
      <vt:lpstr>2.  To have a good reason to be behind on your research </vt:lpstr>
      <vt:lpstr> </vt:lpstr>
      <vt:lpstr>Accreditation and AoL:  My Experiences CSULB CBA, Spring 2009</vt:lpstr>
      <vt:lpstr>Caution: Your results may vary.</vt:lpstr>
      <vt:lpstr>Before the Visit</vt:lpstr>
      <vt:lpstr>What to Prioritize?</vt:lpstr>
      <vt:lpstr>Spring 2008</vt:lpstr>
      <vt:lpstr>Fall 2008</vt:lpstr>
      <vt:lpstr>January 2009</vt:lpstr>
      <vt:lpstr>February 2009</vt:lpstr>
      <vt:lpstr>February 2009</vt:lpstr>
      <vt:lpstr>Monday Morning</vt:lpstr>
      <vt:lpstr>The rest of the day</vt:lpstr>
      <vt:lpstr>The Written Review Report</vt:lpstr>
      <vt:lpstr>What (I think) Got Us Through</vt:lpstr>
      <vt:lpstr>PowerPoint Presentation</vt:lpstr>
    </vt:vector>
  </TitlesOfParts>
  <Company>SDSU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Ten Reasons to Care about Outcomes-Based Assessment Program Review In David Letterman style</dc:title>
  <dc:creator>Marilee Bresciani</dc:creator>
  <cp:lastModifiedBy>Katie Carozza</cp:lastModifiedBy>
  <cp:revision>32</cp:revision>
  <dcterms:created xsi:type="dcterms:W3CDTF">2011-04-19T23:33:32Z</dcterms:created>
  <dcterms:modified xsi:type="dcterms:W3CDTF">2021-11-18T20:39:09Z</dcterms:modified>
</cp:coreProperties>
</file>