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59" r:id="rId4"/>
    <p:sldId id="267" r:id="rId5"/>
    <p:sldId id="268" r:id="rId6"/>
    <p:sldId id="269" r:id="rId7"/>
    <p:sldId id="270" r:id="rId8"/>
    <p:sldId id="271" r:id="rId9"/>
    <p:sldId id="274" r:id="rId10"/>
    <p:sldId id="273" r:id="rId11"/>
    <p:sldId id="257" r:id="rId12"/>
    <p:sldId id="258" r:id="rId13"/>
    <p:sldId id="278" r:id="rId14"/>
    <p:sldId id="279" r:id="rId15"/>
    <p:sldId id="280" r:id="rId16"/>
    <p:sldId id="277" r:id="rId17"/>
    <p:sldId id="276" r:id="rId18"/>
    <p:sldId id="272" r:id="rId19"/>
    <p:sldId id="260" r:id="rId20"/>
    <p:sldId id="261" r:id="rId21"/>
    <p:sldId id="262" r:id="rId22"/>
    <p:sldId id="263" r:id="rId23"/>
    <p:sldId id="264"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3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14DC0-02E5-4195-9AE8-89688607739E}" type="datetimeFigureOut">
              <a:rPr lang="en-US" smtClean="0"/>
              <a:t>4/28/2011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10AAB2A-7DBC-4F02-BF4F-24EF2FFA67B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14DC0-02E5-4195-9AE8-89688607739E}" type="datetimeFigureOut">
              <a:rPr lang="en-US" smtClean="0"/>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AAB2A-7DBC-4F02-BF4F-24EF2FFA67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14DC0-02E5-4195-9AE8-89688607739E}" type="datetimeFigureOut">
              <a:rPr lang="en-US" smtClean="0"/>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10AAB2A-7DBC-4F02-BF4F-24EF2FFA67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14DC0-02E5-4195-9AE8-89688607739E}" type="datetimeFigureOut">
              <a:rPr lang="en-US" smtClean="0"/>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AAB2A-7DBC-4F02-BF4F-24EF2FFA67B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14DC0-02E5-4195-9AE8-89688607739E}" type="datetimeFigureOut">
              <a:rPr lang="en-US" smtClean="0"/>
              <a:t>4/28/2011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10AAB2A-7DBC-4F02-BF4F-24EF2FFA67B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14DC0-02E5-4195-9AE8-89688607739E}" type="datetimeFigureOut">
              <a:rPr lang="en-US" smtClean="0"/>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AAB2A-7DBC-4F02-BF4F-24EF2FFA67B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14DC0-02E5-4195-9AE8-89688607739E}" type="datetimeFigureOut">
              <a:rPr lang="en-US" smtClean="0"/>
              <a:t>4/28/2011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0AAB2A-7DBC-4F02-BF4F-24EF2FFA67B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14DC0-02E5-4195-9AE8-89688607739E}" type="datetimeFigureOut">
              <a:rPr lang="en-US" smtClean="0"/>
              <a:t>4/28/2011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0AAB2A-7DBC-4F02-BF4F-24EF2FFA67B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D614DC0-02E5-4195-9AE8-89688607739E}" type="datetimeFigureOut">
              <a:rPr lang="en-US" smtClean="0"/>
              <a:t>4/28/2011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0AAB2A-7DBC-4F02-BF4F-24EF2FFA67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4DC0-02E5-4195-9AE8-89688607739E}" type="datetimeFigureOut">
              <a:rPr lang="en-US" smtClean="0"/>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10AAB2A-7DBC-4F02-BF4F-24EF2FFA67B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4DC0-02E5-4195-9AE8-89688607739E}" type="datetimeFigureOut">
              <a:rPr lang="en-US" smtClean="0"/>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AAB2A-7DBC-4F02-BF4F-24EF2FFA67B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14DC0-02E5-4195-9AE8-89688607739E}" type="datetimeFigureOut">
              <a:rPr lang="en-US" smtClean="0"/>
              <a:t>4/28/2011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10AAB2A-7DBC-4F02-BF4F-24EF2FFA67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600" y="2133600"/>
            <a:ext cx="1981200" cy="1828800"/>
          </a:xfrm>
        </p:spPr>
        <p:txBody>
          <a:bodyPr>
            <a:noAutofit/>
          </a:bodyPr>
          <a:lstStyle/>
          <a:p>
            <a:endParaRPr lang="en-US" sz="2800" dirty="0" smtClean="0"/>
          </a:p>
          <a:p>
            <a:r>
              <a:rPr lang="en-US" sz="2800" dirty="0" smtClean="0"/>
              <a:t>Lois Olson</a:t>
            </a:r>
          </a:p>
          <a:p>
            <a:endParaRPr lang="en-US" sz="2800" dirty="0" smtClean="0"/>
          </a:p>
          <a:p>
            <a:r>
              <a:rPr lang="en-US" sz="2800" dirty="0" smtClean="0"/>
              <a:t>Amy Randel</a:t>
            </a:r>
          </a:p>
          <a:p>
            <a:endParaRPr lang="en-US" sz="2800" dirty="0"/>
          </a:p>
          <a:p>
            <a:r>
              <a:rPr lang="en-US" sz="2800" dirty="0" smtClean="0"/>
              <a:t>George Easton</a:t>
            </a:r>
          </a:p>
          <a:p>
            <a:endParaRPr lang="en-US" sz="2800" dirty="0" smtClean="0"/>
          </a:p>
          <a:p>
            <a:r>
              <a:rPr lang="en-US" sz="2800" dirty="0" smtClean="0"/>
              <a:t>Nik Varaiya</a:t>
            </a:r>
          </a:p>
          <a:p>
            <a:endParaRPr lang="en-US" sz="2800" dirty="0"/>
          </a:p>
          <a:p>
            <a:r>
              <a:rPr lang="en-US" sz="2800" dirty="0" smtClean="0"/>
              <a:t>John Anderson</a:t>
            </a:r>
            <a:endParaRPr lang="en-US" sz="2800" dirty="0"/>
          </a:p>
        </p:txBody>
      </p:sp>
      <p:sp>
        <p:nvSpPr>
          <p:cNvPr id="2" name="Title 1"/>
          <p:cNvSpPr>
            <a:spLocks noGrp="1"/>
          </p:cNvSpPr>
          <p:nvPr>
            <p:ph type="title"/>
          </p:nvPr>
        </p:nvSpPr>
        <p:spPr>
          <a:xfrm>
            <a:off x="304800" y="2133600"/>
            <a:ext cx="7772400" cy="1470025"/>
          </a:xfrm>
        </p:spPr>
        <p:txBody>
          <a:bodyPr>
            <a:noAutofit/>
          </a:bodyPr>
          <a:lstStyle/>
          <a:p>
            <a:pPr algn="l"/>
            <a:r>
              <a:rPr lang="en-US" sz="8000" dirty="0" smtClean="0"/>
              <a:t>BEST PRACTICES</a:t>
            </a:r>
            <a:br>
              <a:rPr lang="en-US" sz="8000" dirty="0" smtClean="0"/>
            </a:br>
            <a:r>
              <a:rPr lang="en-US" sz="8000" dirty="0" smtClean="0"/>
              <a:t>IN CBA ASSESSMENT</a:t>
            </a:r>
            <a:endParaRPr lang="en-US" sz="8000" dirty="0"/>
          </a:p>
        </p:txBody>
      </p:sp>
    </p:spTree>
    <p:extLst>
      <p:ext uri="{BB962C8B-B14F-4D97-AF65-F5344CB8AC3E}">
        <p14:creationId xmlns:p14="http://schemas.microsoft.com/office/powerpoint/2010/main" val="73686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6858000" cy="1300530"/>
          </a:xfrm>
        </p:spPr>
        <p:txBody>
          <a:bodyPr>
            <a:normAutofit fontScale="90000"/>
          </a:bodyPr>
          <a:lstStyle/>
          <a:p>
            <a:pPr algn="ctr"/>
            <a:r>
              <a:rPr lang="en-US" sz="6700" dirty="0" smtClean="0"/>
              <a:t>MANAGEMENT DEPARTMENT</a:t>
            </a:r>
            <a:br>
              <a:rPr lang="en-US" sz="6700" dirty="0" smtClean="0"/>
            </a:br>
            <a:r>
              <a:rPr lang="en-US" dirty="0" smtClean="0"/>
              <a:t> </a:t>
            </a:r>
            <a:endParaRPr lang="en-US" dirty="0"/>
          </a:p>
        </p:txBody>
      </p:sp>
      <p:sp>
        <p:nvSpPr>
          <p:cNvPr id="3" name="Subtitle 2"/>
          <p:cNvSpPr>
            <a:spLocks noGrp="1"/>
          </p:cNvSpPr>
          <p:nvPr>
            <p:ph type="subTitle" idx="1"/>
          </p:nvPr>
        </p:nvSpPr>
        <p:spPr>
          <a:xfrm>
            <a:off x="533400" y="3505200"/>
            <a:ext cx="6019800" cy="2891956"/>
          </a:xfrm>
        </p:spPr>
        <p:txBody>
          <a:bodyPr>
            <a:normAutofit/>
          </a:bodyPr>
          <a:lstStyle/>
          <a:p>
            <a:pPr algn="ctr"/>
            <a:r>
              <a:rPr lang="en-US" sz="3600" dirty="0"/>
              <a:t>Closing the Loop Practices in the Management Department</a:t>
            </a:r>
          </a:p>
        </p:txBody>
      </p:sp>
    </p:spTree>
    <p:extLst>
      <p:ext uri="{BB962C8B-B14F-4D97-AF65-F5344CB8AC3E}">
        <p14:creationId xmlns:p14="http://schemas.microsoft.com/office/powerpoint/2010/main" val="2362160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1260" cy="1054394"/>
          </a:xfrm>
        </p:spPr>
        <p:txBody>
          <a:bodyPr rtlCol="0">
            <a:noAutofit/>
          </a:bodyPr>
          <a:lstStyle/>
          <a:p>
            <a:pPr eaLnBrk="1" fontAlgn="auto" hangingPunct="1">
              <a:spcAft>
                <a:spcPts val="0"/>
              </a:spcAft>
              <a:defRPr/>
            </a:pPr>
            <a:r>
              <a:rPr lang="en-US" sz="4000" dirty="0" smtClean="0"/>
              <a:t>Closing the Loop Practices in the Management Department</a:t>
            </a:r>
          </a:p>
        </p:txBody>
      </p:sp>
      <p:sp>
        <p:nvSpPr>
          <p:cNvPr id="3" name="Content Placeholder 2"/>
          <p:cNvSpPr>
            <a:spLocks noGrp="1"/>
          </p:cNvSpPr>
          <p:nvPr>
            <p:ph idx="1"/>
          </p:nvPr>
        </p:nvSpPr>
        <p:spPr>
          <a:xfrm>
            <a:off x="380999" y="1719070"/>
            <a:ext cx="8407893" cy="4757929"/>
          </a:xfrm>
        </p:spPr>
        <p:txBody>
          <a:bodyPr rtlCol="0">
            <a:normAutofit lnSpcReduction="10000"/>
          </a:bodyPr>
          <a:lstStyle/>
          <a:p>
            <a:pPr eaLnBrk="1" fontAlgn="auto" hangingPunct="1">
              <a:spcAft>
                <a:spcPts val="0"/>
              </a:spcAft>
              <a:buFont typeface="Arial" pitchFamily="34" charset="0"/>
              <a:buChar char="•"/>
              <a:defRPr/>
            </a:pPr>
            <a:r>
              <a:rPr lang="en-US" sz="4400" u="sng" dirty="0" smtClean="0"/>
              <a:t>Before Fall 2010</a:t>
            </a:r>
            <a:r>
              <a:rPr lang="en-US" sz="4400" dirty="0" smtClean="0"/>
              <a:t>: </a:t>
            </a:r>
          </a:p>
          <a:p>
            <a:pPr lvl="1">
              <a:defRPr/>
            </a:pPr>
            <a:r>
              <a:rPr lang="en-US" sz="2800" dirty="0" smtClean="0"/>
              <a:t>Presented data to the department assessment committee and at department meetings and asked for suggestions for improvement</a:t>
            </a:r>
          </a:p>
          <a:p>
            <a:pPr eaLnBrk="1" fontAlgn="auto" hangingPunct="1">
              <a:spcAft>
                <a:spcPts val="0"/>
              </a:spcAft>
              <a:buFont typeface="Arial" pitchFamily="34" charset="0"/>
              <a:buChar char="•"/>
              <a:defRPr/>
            </a:pPr>
            <a:r>
              <a:rPr lang="en-US" sz="4400" u="sng" dirty="0" smtClean="0"/>
              <a:t>Fall 2010 to the present</a:t>
            </a:r>
            <a:r>
              <a:rPr lang="en-US" sz="4400" dirty="0" smtClean="0"/>
              <a:t>:</a:t>
            </a:r>
          </a:p>
          <a:p>
            <a:pPr lvl="1">
              <a:defRPr/>
            </a:pPr>
            <a:r>
              <a:rPr lang="en-US" sz="2600" dirty="0" smtClean="0"/>
              <a:t>Divided the department into subgroups based on the areas represented by goals in our department assessment plan</a:t>
            </a:r>
          </a:p>
          <a:p>
            <a:pPr lvl="1">
              <a:defRPr/>
            </a:pPr>
            <a:r>
              <a:rPr lang="en-US" sz="2600" dirty="0" smtClean="0"/>
              <a:t>Subgroups discussed and planned closing the loop activities specific to their area</a:t>
            </a:r>
          </a:p>
          <a:p>
            <a:pPr eaLnBrk="1" fontAlgn="auto" hangingPunct="1">
              <a:spcAft>
                <a:spcPts val="0"/>
              </a:spcAft>
              <a:buFont typeface="Arial" pitchFamily="34" charset="0"/>
              <a:buNone/>
              <a:defRP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5847"/>
            <a:ext cx="8839200" cy="1054394"/>
          </a:xfrm>
        </p:spPr>
        <p:txBody>
          <a:bodyPr rtlCol="0">
            <a:noAutofit/>
          </a:bodyPr>
          <a:lstStyle/>
          <a:p>
            <a:pPr eaLnBrk="1" fontAlgn="auto" hangingPunct="1">
              <a:spcAft>
                <a:spcPts val="0"/>
              </a:spcAft>
              <a:defRPr/>
            </a:pPr>
            <a:r>
              <a:rPr lang="en-US" sz="3600" dirty="0" smtClean="0"/>
              <a:t>Examples of Planned Closing the Loop Activities - Management Dept.</a:t>
            </a:r>
          </a:p>
        </p:txBody>
      </p:sp>
      <p:sp>
        <p:nvSpPr>
          <p:cNvPr id="3" name="Content Placeholder 2"/>
          <p:cNvSpPr>
            <a:spLocks noGrp="1"/>
          </p:cNvSpPr>
          <p:nvPr>
            <p:ph idx="1"/>
          </p:nvPr>
        </p:nvSpPr>
        <p:spPr>
          <a:xfrm>
            <a:off x="228600" y="1719070"/>
            <a:ext cx="8686799" cy="4834129"/>
          </a:xfrm>
        </p:spPr>
        <p:txBody>
          <a:bodyPr rtlCol="0">
            <a:normAutofit lnSpcReduction="10000"/>
          </a:bodyPr>
          <a:lstStyle/>
          <a:p>
            <a:pPr eaLnBrk="1" fontAlgn="auto" hangingPunct="1">
              <a:spcAft>
                <a:spcPts val="0"/>
              </a:spcAft>
              <a:buFont typeface="Arial" pitchFamily="34" charset="0"/>
              <a:buChar char="•"/>
              <a:defRPr/>
            </a:pPr>
            <a:r>
              <a:rPr lang="en-US" sz="3600" b="1" u="sng" dirty="0" smtClean="0"/>
              <a:t>HR</a:t>
            </a:r>
            <a:r>
              <a:rPr lang="en-US" sz="3600" dirty="0" smtClean="0"/>
              <a:t>: Legislative act barring discrimination in HR</a:t>
            </a:r>
          </a:p>
          <a:p>
            <a:pPr lvl="1">
              <a:buFontTx/>
              <a:buChar char="-"/>
              <a:defRPr/>
            </a:pPr>
            <a:r>
              <a:rPr lang="en-US" sz="2200" dirty="0" smtClean="0"/>
              <a:t>More time could be spent discussing Title VII in terms of the protected groups and protected activities covered by this law.  In addition, more discussion could focus on differentiating this law from other equal employment opportunity laws.</a:t>
            </a:r>
          </a:p>
          <a:p>
            <a:pPr eaLnBrk="1" fontAlgn="auto" hangingPunct="1">
              <a:spcAft>
                <a:spcPts val="0"/>
              </a:spcAft>
              <a:buFont typeface="Arial" pitchFamily="34" charset="0"/>
              <a:buChar char="•"/>
              <a:defRPr/>
            </a:pPr>
            <a:r>
              <a:rPr lang="en-US" sz="3600" b="1" u="sng" dirty="0" smtClean="0"/>
              <a:t>OB</a:t>
            </a:r>
            <a:r>
              <a:rPr lang="en-US" sz="3600" dirty="0" smtClean="0"/>
              <a:t>: Describe and apply leadership theories</a:t>
            </a:r>
          </a:p>
          <a:p>
            <a:pPr marL="342900" lvl="1" indent="-342900" eaLnBrk="1" fontAlgn="auto" hangingPunct="1">
              <a:spcAft>
                <a:spcPts val="0"/>
              </a:spcAft>
              <a:buFont typeface="Arial" pitchFamily="34" charset="0"/>
              <a:buNone/>
              <a:defRPr/>
            </a:pPr>
            <a:r>
              <a:rPr lang="en-US" dirty="0" smtClean="0"/>
              <a:t>	- </a:t>
            </a:r>
            <a:r>
              <a:rPr lang="en-US" sz="2200" dirty="0" smtClean="0"/>
              <a:t>Look for mini-cases and video simulations on leadership to use in class and for assignments.  Options will be provided to instructors to consider for classroom use.</a:t>
            </a:r>
          </a:p>
          <a:p>
            <a:pPr lvl="1"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18870"/>
            <a:ext cx="6858000" cy="1300530"/>
          </a:xfrm>
        </p:spPr>
        <p:txBody>
          <a:bodyPr>
            <a:noAutofit/>
          </a:bodyPr>
          <a:lstStyle/>
          <a:p>
            <a:pPr algn="ctr"/>
            <a:r>
              <a:rPr lang="en-US" sz="5600" dirty="0" smtClean="0"/>
              <a:t>Information &amp; Decision Systems DEPARTMENT</a:t>
            </a:r>
            <a:r>
              <a:rPr lang="en-US" sz="5400" dirty="0" smtClean="0"/>
              <a:t/>
            </a:r>
            <a:br>
              <a:rPr lang="en-US" sz="5400" dirty="0" smtClean="0"/>
            </a:br>
            <a:r>
              <a:rPr lang="en-US" sz="3600" dirty="0" smtClean="0"/>
              <a:t> </a:t>
            </a:r>
            <a:endParaRPr lang="en-US" sz="3600" dirty="0"/>
          </a:p>
        </p:txBody>
      </p:sp>
      <p:sp>
        <p:nvSpPr>
          <p:cNvPr id="3" name="Subtitle 2"/>
          <p:cNvSpPr>
            <a:spLocks noGrp="1"/>
          </p:cNvSpPr>
          <p:nvPr>
            <p:ph type="subTitle" idx="1"/>
          </p:nvPr>
        </p:nvSpPr>
        <p:spPr>
          <a:xfrm>
            <a:off x="533400" y="3505200"/>
            <a:ext cx="6019800" cy="2891956"/>
          </a:xfrm>
        </p:spPr>
        <p:txBody>
          <a:bodyPr>
            <a:normAutofit/>
          </a:bodyPr>
          <a:lstStyle/>
          <a:p>
            <a:pPr algn="ctr"/>
            <a:r>
              <a:rPr lang="en-US" sz="3600" dirty="0" smtClean="0"/>
              <a:t>Continual Improvement in Assessment</a:t>
            </a:r>
            <a:endParaRPr lang="en-US" sz="3600" dirty="0"/>
          </a:p>
        </p:txBody>
      </p:sp>
    </p:spTree>
    <p:extLst>
      <p:ext uri="{BB962C8B-B14F-4D97-AF65-F5344CB8AC3E}">
        <p14:creationId xmlns:p14="http://schemas.microsoft.com/office/powerpoint/2010/main" val="114525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progress have we made in Assessing our programs?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97275484"/>
              </p:ext>
            </p:extLst>
          </p:nvPr>
        </p:nvGraphicFramePr>
        <p:xfrm>
          <a:off x="381000" y="1524000"/>
          <a:ext cx="4343400" cy="2971800"/>
        </p:xfrm>
        <a:graphic>
          <a:graphicData uri="http://schemas.openxmlformats.org/drawingml/2006/table">
            <a:tbl>
              <a:tblPr firstRow="1" bandRow="1">
                <a:tableStyleId>{073A0DAA-6AF3-43AB-8588-CEC1D06C72B9}</a:tableStyleId>
              </a:tblPr>
              <a:tblGrid>
                <a:gridCol w="809786"/>
                <a:gridCol w="3533614"/>
              </a:tblGrid>
              <a:tr h="370840">
                <a:tc>
                  <a:txBody>
                    <a:bodyPr/>
                    <a:lstStyle/>
                    <a:p>
                      <a:r>
                        <a:rPr lang="en-US" dirty="0" smtClean="0"/>
                        <a:t>Year</a:t>
                      </a:r>
                      <a:endParaRPr lang="en-US" dirty="0"/>
                    </a:p>
                  </a:txBody>
                  <a:tcPr/>
                </a:tc>
                <a:tc>
                  <a:txBody>
                    <a:bodyPr/>
                    <a:lstStyle/>
                    <a:p>
                      <a:r>
                        <a:rPr lang="en-US" dirty="0" smtClean="0"/>
                        <a:t>SDSU  SLO Committee Feedback</a:t>
                      </a:r>
                      <a:endParaRPr lang="en-US" dirty="0"/>
                    </a:p>
                  </a:txBody>
                  <a:tcPr/>
                </a:tc>
              </a:tr>
              <a:tr h="2600960">
                <a:tc>
                  <a:txBody>
                    <a:bodyPr/>
                    <a:lstStyle/>
                    <a:p>
                      <a:r>
                        <a:rPr lang="en-US" dirty="0" smtClean="0"/>
                        <a:t>2007</a:t>
                      </a:r>
                      <a:endParaRPr lang="en-US" dirty="0"/>
                    </a:p>
                  </a:txBody>
                  <a:tcPr/>
                </a:tc>
                <a:tc>
                  <a:txBody>
                    <a:bodyPr/>
                    <a:lstStyle/>
                    <a:p>
                      <a:r>
                        <a:rPr lang="en-US" dirty="0" smtClean="0"/>
                        <a:t>(BSBA Oriented)</a:t>
                      </a:r>
                    </a:p>
                    <a:p>
                      <a:r>
                        <a:rPr lang="en-US" dirty="0" smtClean="0"/>
                        <a:t>-</a:t>
                      </a:r>
                      <a:r>
                        <a:rPr lang="en-US" baseline="0" dirty="0" smtClean="0"/>
                        <a:t> “</a:t>
                      </a:r>
                      <a:r>
                        <a:rPr lang="en-US" dirty="0" smtClean="0"/>
                        <a:t>We encourage you to rethink actions verbs in your SLOs.</a:t>
                      </a:r>
                    </a:p>
                    <a:p>
                      <a:r>
                        <a:rPr lang="en-US" dirty="0" smtClean="0"/>
                        <a:t>-</a:t>
                      </a:r>
                      <a:r>
                        <a:rPr lang="en-US" baseline="0" dirty="0" smtClean="0"/>
                        <a:t> “</a:t>
                      </a:r>
                      <a:r>
                        <a:rPr lang="en-US" dirty="0" smtClean="0"/>
                        <a:t>Develop timeline for complete program assessment”</a:t>
                      </a:r>
                    </a:p>
                    <a:p>
                      <a:r>
                        <a:rPr lang="en-US" dirty="0" smtClean="0"/>
                        <a:t>-</a:t>
                      </a:r>
                      <a:r>
                        <a:rPr lang="en-US" baseline="0" dirty="0" smtClean="0"/>
                        <a:t> “</a:t>
                      </a:r>
                      <a:r>
                        <a:rPr lang="en-US" dirty="0" smtClean="0"/>
                        <a:t>Consider</a:t>
                      </a:r>
                      <a:r>
                        <a:rPr lang="en-US" baseline="0" dirty="0" smtClean="0"/>
                        <a:t> re-integrating your Advisory Board Survey into your revised Assessment Plan”</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15939422"/>
              </p:ext>
            </p:extLst>
          </p:nvPr>
        </p:nvGraphicFramePr>
        <p:xfrm>
          <a:off x="4876800" y="1524000"/>
          <a:ext cx="3533614" cy="2971800"/>
        </p:xfrm>
        <a:graphic>
          <a:graphicData uri="http://schemas.openxmlformats.org/drawingml/2006/table">
            <a:tbl>
              <a:tblPr firstRow="1" bandRow="1">
                <a:tableStyleId>{073A0DAA-6AF3-43AB-8588-CEC1D06C72B9}</a:tableStyleId>
              </a:tblPr>
              <a:tblGrid>
                <a:gridCol w="3533614"/>
              </a:tblGrid>
              <a:tr h="375982">
                <a:tc>
                  <a:txBody>
                    <a:bodyPr/>
                    <a:lstStyle/>
                    <a:p>
                      <a:pPr algn="ctr"/>
                      <a:r>
                        <a:rPr lang="en-US" dirty="0" smtClean="0"/>
                        <a:t>IDS</a:t>
                      </a:r>
                      <a:r>
                        <a:rPr lang="en-US" baseline="0" dirty="0" smtClean="0"/>
                        <a:t> Department Loop  Closing</a:t>
                      </a:r>
                      <a:endParaRPr lang="en-US" dirty="0"/>
                    </a:p>
                  </a:txBody>
                  <a:tcPr/>
                </a:tc>
              </a:tr>
              <a:tr h="2595818">
                <a:tc>
                  <a:txBody>
                    <a:bodyPr/>
                    <a:lstStyle/>
                    <a:p>
                      <a:r>
                        <a:rPr lang="en-US" sz="1800" kern="1200" baseline="0" dirty="0" smtClean="0">
                          <a:solidFill>
                            <a:schemeClr val="dk1"/>
                          </a:solidFill>
                          <a:latin typeface="+mn-lt"/>
                          <a:ea typeface="+mn-ea"/>
                          <a:cs typeface="+mn-cs"/>
                        </a:rPr>
                        <a:t>*All-day retreat to review</a:t>
                      </a:r>
                    </a:p>
                    <a:p>
                      <a:r>
                        <a:rPr lang="en-US" sz="1800" kern="1200" baseline="0" dirty="0" smtClean="0">
                          <a:solidFill>
                            <a:schemeClr val="dk1"/>
                          </a:solidFill>
                          <a:latin typeface="+mn-lt"/>
                          <a:ea typeface="+mn-ea"/>
                          <a:cs typeface="+mn-cs"/>
                        </a:rPr>
                        <a:t>all aspects of our programs and curricula.</a:t>
                      </a:r>
                    </a:p>
                    <a:p>
                      <a:pPr>
                        <a:buFontTx/>
                        <a:buChar char="-"/>
                      </a:pPr>
                      <a:r>
                        <a:rPr lang="en-US" sz="1800" kern="1200" baseline="0" dirty="0" smtClean="0">
                          <a:solidFill>
                            <a:schemeClr val="dk1"/>
                          </a:solidFill>
                          <a:latin typeface="+mn-lt"/>
                          <a:ea typeface="+mn-ea"/>
                          <a:cs typeface="+mn-cs"/>
                        </a:rPr>
                        <a:t>developed/revised program mission, goals, and objectives;</a:t>
                      </a:r>
                    </a:p>
                    <a:p>
                      <a:pPr>
                        <a:buFontTx/>
                        <a:buChar char="-"/>
                      </a:pPr>
                      <a:r>
                        <a:rPr lang="en-US" sz="1800" kern="1200" baseline="0" dirty="0" smtClean="0">
                          <a:solidFill>
                            <a:schemeClr val="dk1"/>
                          </a:solidFill>
                          <a:latin typeface="+mn-lt"/>
                          <a:ea typeface="+mn-ea"/>
                          <a:cs typeface="+mn-cs"/>
                        </a:rPr>
                        <a:t>refined student</a:t>
                      </a:r>
                    </a:p>
                    <a:p>
                      <a:r>
                        <a:rPr lang="en-US" sz="1800" kern="1200" baseline="0" dirty="0" smtClean="0">
                          <a:solidFill>
                            <a:schemeClr val="dk1"/>
                          </a:solidFill>
                          <a:latin typeface="+mn-lt"/>
                          <a:ea typeface="+mn-ea"/>
                          <a:cs typeface="+mn-cs"/>
                        </a:rPr>
                        <a:t>learning outcomes</a:t>
                      </a:r>
                    </a:p>
                    <a:p>
                      <a:r>
                        <a:rPr lang="en-US" sz="1800" kern="1200" baseline="0" dirty="0" smtClean="0">
                          <a:solidFill>
                            <a:schemeClr val="dk1"/>
                          </a:solidFill>
                          <a:latin typeface="+mn-lt"/>
                          <a:ea typeface="+mn-ea"/>
                          <a:cs typeface="+mn-cs"/>
                        </a:rPr>
                        <a:t>-developed assessment schedule</a:t>
                      </a:r>
                    </a:p>
                    <a:p>
                      <a:r>
                        <a:rPr lang="en-US" sz="1800" kern="1200" baseline="0" dirty="0" smtClean="0">
                          <a:solidFill>
                            <a:schemeClr val="dk1"/>
                          </a:solidFill>
                          <a:latin typeface="+mn-lt"/>
                          <a:ea typeface="+mn-ea"/>
                          <a:cs typeface="+mn-cs"/>
                        </a:rPr>
                        <a:t>*surveyed Advisory Board</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99580208"/>
              </p:ext>
            </p:extLst>
          </p:nvPr>
        </p:nvGraphicFramePr>
        <p:xfrm>
          <a:off x="381000" y="4490720"/>
          <a:ext cx="4343400" cy="1833880"/>
        </p:xfrm>
        <a:graphic>
          <a:graphicData uri="http://schemas.openxmlformats.org/drawingml/2006/table">
            <a:tbl>
              <a:tblPr firstRow="1" bandRow="1">
                <a:tableStyleId>{073A0DAA-6AF3-43AB-8588-CEC1D06C72B9}</a:tableStyleId>
              </a:tblPr>
              <a:tblGrid>
                <a:gridCol w="809786"/>
                <a:gridCol w="3533614"/>
              </a:tblGrid>
              <a:tr h="370840">
                <a:tc>
                  <a:txBody>
                    <a:bodyPr/>
                    <a:lstStyle/>
                    <a:p>
                      <a:r>
                        <a:rPr lang="en-US" dirty="0" smtClean="0"/>
                        <a:t>Year</a:t>
                      </a:r>
                      <a:endParaRPr lang="en-US" dirty="0"/>
                    </a:p>
                  </a:txBody>
                  <a:tcPr/>
                </a:tc>
                <a:tc>
                  <a:txBody>
                    <a:bodyPr/>
                    <a:lstStyle/>
                    <a:p>
                      <a:r>
                        <a:rPr lang="en-US" dirty="0" smtClean="0"/>
                        <a:t>SDSU  SLO Committee Feedback</a:t>
                      </a:r>
                      <a:endParaRPr lang="en-US" dirty="0"/>
                    </a:p>
                  </a:txBody>
                  <a:tcPr/>
                </a:tc>
              </a:tr>
              <a:tr h="370840">
                <a:tc>
                  <a:txBody>
                    <a:bodyPr/>
                    <a:lstStyle/>
                    <a:p>
                      <a:r>
                        <a:rPr lang="en-US" dirty="0" smtClean="0"/>
                        <a:t>2008</a:t>
                      </a:r>
                      <a:endParaRPr lang="en-US" dirty="0"/>
                    </a:p>
                  </a:txBody>
                  <a:tcPr/>
                </a:tc>
                <a:tc>
                  <a:txBody>
                    <a:bodyPr/>
                    <a:lstStyle/>
                    <a:p>
                      <a:r>
                        <a:rPr lang="en-US" dirty="0" smtClean="0"/>
                        <a:t>(MSBA in IS Oriented)</a:t>
                      </a:r>
                    </a:p>
                    <a:p>
                      <a:r>
                        <a:rPr lang="en-US" dirty="0" smtClean="0"/>
                        <a:t>-</a:t>
                      </a:r>
                      <a:r>
                        <a:rPr lang="en-US" baseline="0" dirty="0" smtClean="0"/>
                        <a:t> “</a:t>
                      </a:r>
                      <a:r>
                        <a:rPr lang="en-US" dirty="0" smtClean="0"/>
                        <a:t>We encourage you to move forward</a:t>
                      </a:r>
                      <a:r>
                        <a:rPr lang="en-US" baseline="0" dirty="0" smtClean="0"/>
                        <a:t> with implementation of the survey and analysis of results.”</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30250153"/>
              </p:ext>
            </p:extLst>
          </p:nvPr>
        </p:nvGraphicFramePr>
        <p:xfrm>
          <a:off x="4876800" y="4495800"/>
          <a:ext cx="3533614" cy="1828800"/>
        </p:xfrm>
        <a:graphic>
          <a:graphicData uri="http://schemas.openxmlformats.org/drawingml/2006/table">
            <a:tbl>
              <a:tblPr firstRow="1" bandRow="1">
                <a:tableStyleId>{073A0DAA-6AF3-43AB-8588-CEC1D06C72B9}</a:tableStyleId>
              </a:tblPr>
              <a:tblGrid>
                <a:gridCol w="3533614"/>
              </a:tblGrid>
              <a:tr h="370840">
                <a:tc>
                  <a:txBody>
                    <a:bodyPr/>
                    <a:lstStyle/>
                    <a:p>
                      <a:pPr algn="ctr"/>
                      <a:r>
                        <a:rPr lang="en-US" dirty="0" smtClean="0"/>
                        <a:t>IDS</a:t>
                      </a:r>
                      <a:r>
                        <a:rPr lang="en-US" baseline="0" dirty="0" smtClean="0"/>
                        <a:t> Department Loop  Closing</a:t>
                      </a:r>
                      <a:endParaRPr lang="en-US" dirty="0"/>
                    </a:p>
                  </a:txBody>
                  <a:tcPr/>
                </a:tc>
              </a:tr>
              <a:tr h="1457960">
                <a:tc>
                  <a:txBody>
                    <a:bodyPr/>
                    <a:lstStyle/>
                    <a:p>
                      <a:r>
                        <a:rPr lang="en-US" dirty="0" smtClean="0"/>
                        <a:t>*Began</a:t>
                      </a:r>
                      <a:r>
                        <a:rPr lang="en-US" baseline="0" dirty="0" smtClean="0"/>
                        <a:t> systematic assessment of MSBA</a:t>
                      </a:r>
                    </a:p>
                    <a:p>
                      <a:r>
                        <a:rPr lang="en-US" baseline="0" dirty="0" smtClean="0"/>
                        <a:t>*Surveyed MSBA alumni for feedback</a:t>
                      </a:r>
                      <a:endParaRPr lang="en-US" dirty="0" smtClean="0"/>
                    </a:p>
                  </a:txBody>
                  <a:tcPr/>
                </a:tc>
              </a:tr>
            </a:tbl>
          </a:graphicData>
        </a:graphic>
      </p:graphicFrame>
    </p:spTree>
    <p:extLst>
      <p:ext uri="{BB962C8B-B14F-4D97-AF65-F5344CB8AC3E}">
        <p14:creationId xmlns:p14="http://schemas.microsoft.com/office/powerpoint/2010/main" val="171708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progress have we made in Assessing our programs?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3113031"/>
              </p:ext>
            </p:extLst>
          </p:nvPr>
        </p:nvGraphicFramePr>
        <p:xfrm>
          <a:off x="381000" y="1524000"/>
          <a:ext cx="4343400" cy="3293175"/>
        </p:xfrm>
        <a:graphic>
          <a:graphicData uri="http://schemas.openxmlformats.org/drawingml/2006/table">
            <a:tbl>
              <a:tblPr firstRow="1" bandRow="1">
                <a:tableStyleId>{073A0DAA-6AF3-43AB-8588-CEC1D06C72B9}</a:tableStyleId>
              </a:tblPr>
              <a:tblGrid>
                <a:gridCol w="809786"/>
                <a:gridCol w="3533614"/>
              </a:tblGrid>
              <a:tr h="349185">
                <a:tc>
                  <a:txBody>
                    <a:bodyPr/>
                    <a:lstStyle/>
                    <a:p>
                      <a:r>
                        <a:rPr lang="en-US" dirty="0" smtClean="0"/>
                        <a:t>Year</a:t>
                      </a:r>
                      <a:endParaRPr lang="en-US" dirty="0"/>
                    </a:p>
                  </a:txBody>
                  <a:tcPr/>
                </a:tc>
                <a:tc>
                  <a:txBody>
                    <a:bodyPr/>
                    <a:lstStyle/>
                    <a:p>
                      <a:r>
                        <a:rPr lang="en-US" dirty="0" smtClean="0"/>
                        <a:t>SDSU  SLO Committee Feedback</a:t>
                      </a:r>
                      <a:endParaRPr lang="en-US" dirty="0"/>
                    </a:p>
                  </a:txBody>
                  <a:tcPr/>
                </a:tc>
              </a:tr>
              <a:tr h="2927415">
                <a:tc>
                  <a:txBody>
                    <a:bodyPr/>
                    <a:lstStyle/>
                    <a:p>
                      <a:r>
                        <a:rPr lang="en-US" dirty="0" smtClean="0"/>
                        <a:t>2009</a:t>
                      </a:r>
                      <a:endParaRPr lang="en-US" dirty="0"/>
                    </a:p>
                  </a:txBody>
                  <a:tcPr/>
                </a:tc>
                <a:tc>
                  <a:txBody>
                    <a:bodyPr/>
                    <a:lstStyle/>
                    <a:p>
                      <a:r>
                        <a:rPr lang="en-US" dirty="0" smtClean="0"/>
                        <a:t>“Pleased</a:t>
                      </a:r>
                      <a:r>
                        <a:rPr lang="en-US" baseline="0" dirty="0" smtClean="0"/>
                        <a:t> with substantial improvement in both BSBA and MSBA </a:t>
                      </a:r>
                      <a:r>
                        <a:rPr lang="en-US" b="1" i="1" baseline="0" dirty="0" smtClean="0">
                          <a:solidFill>
                            <a:srgbClr val="C00000"/>
                          </a:solidFill>
                        </a:rPr>
                        <a:t>but</a:t>
                      </a:r>
                      <a:r>
                        <a:rPr lang="en-US" baseline="0" dirty="0" smtClean="0"/>
                        <a:t>…</a:t>
                      </a:r>
                      <a:endParaRPr lang="en-US" dirty="0" smtClean="0"/>
                    </a:p>
                    <a:p>
                      <a:r>
                        <a:rPr lang="en-US" dirty="0" smtClean="0"/>
                        <a:t>-</a:t>
                      </a:r>
                      <a:r>
                        <a:rPr lang="en-US" baseline="0" dirty="0" smtClean="0"/>
                        <a:t> “</a:t>
                      </a:r>
                      <a:r>
                        <a:rPr lang="en-US" dirty="0" smtClean="0"/>
                        <a:t>develop pool</a:t>
                      </a:r>
                      <a:r>
                        <a:rPr lang="en-US" baseline="0" dirty="0" smtClean="0"/>
                        <a:t> of questions that will be randomly selected for assessment of program goals within courses”</a:t>
                      </a:r>
                    </a:p>
                    <a:p>
                      <a:r>
                        <a:rPr lang="en-US" baseline="0" dirty="0" smtClean="0"/>
                        <a:t>- “develop improved rubrics so both instructors and students will understand the scale”</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2908803"/>
              </p:ext>
            </p:extLst>
          </p:nvPr>
        </p:nvGraphicFramePr>
        <p:xfrm>
          <a:off x="4876800" y="1524000"/>
          <a:ext cx="3533614" cy="3205480"/>
        </p:xfrm>
        <a:graphic>
          <a:graphicData uri="http://schemas.openxmlformats.org/drawingml/2006/table">
            <a:tbl>
              <a:tblPr firstRow="1" bandRow="1">
                <a:tableStyleId>{073A0DAA-6AF3-43AB-8588-CEC1D06C72B9}</a:tableStyleId>
              </a:tblPr>
              <a:tblGrid>
                <a:gridCol w="3533614"/>
              </a:tblGrid>
              <a:tr h="370840">
                <a:tc>
                  <a:txBody>
                    <a:bodyPr/>
                    <a:lstStyle/>
                    <a:p>
                      <a:pPr algn="ctr"/>
                      <a:r>
                        <a:rPr lang="en-US" dirty="0" smtClean="0"/>
                        <a:t>IDS</a:t>
                      </a:r>
                      <a:r>
                        <a:rPr lang="en-US" baseline="0" dirty="0" smtClean="0"/>
                        <a:t> Department Loop  Closing</a:t>
                      </a:r>
                      <a:endParaRPr lang="en-US" dirty="0"/>
                    </a:p>
                  </a:txBody>
                  <a:tcPr/>
                </a:tc>
              </a:tr>
              <a:tr h="370840">
                <a:tc>
                  <a:txBody>
                    <a:bodyPr/>
                    <a:lstStyle/>
                    <a:p>
                      <a:r>
                        <a:rPr lang="en-US" sz="1800" kern="1200" baseline="0" dirty="0" smtClean="0">
                          <a:solidFill>
                            <a:schemeClr val="dk1"/>
                          </a:solidFill>
                          <a:latin typeface="+mn-lt"/>
                          <a:ea typeface="+mn-ea"/>
                          <a:cs typeface="+mn-cs"/>
                        </a:rPr>
                        <a:t>*Improved descriptors on rubrics to more clearly enunciate levels of achievement</a:t>
                      </a:r>
                    </a:p>
                    <a:p>
                      <a:r>
                        <a:rPr lang="en-US" sz="1800" kern="1200" baseline="0" dirty="0" smtClean="0">
                          <a:solidFill>
                            <a:schemeClr val="dk1"/>
                          </a:solidFill>
                          <a:latin typeface="+mn-lt"/>
                          <a:ea typeface="+mn-ea"/>
                          <a:cs typeface="+mn-cs"/>
                        </a:rPr>
                        <a:t>*Unable to develop pool of questions  in time for 2010 assessment cycle.  This item is highest on our priorities to address related to our assessment activities.</a:t>
                      </a:r>
                    </a:p>
                    <a:p>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08625265"/>
              </p:ext>
            </p:extLst>
          </p:nvPr>
        </p:nvGraphicFramePr>
        <p:xfrm>
          <a:off x="381000" y="4744720"/>
          <a:ext cx="4343400" cy="1285240"/>
        </p:xfrm>
        <a:graphic>
          <a:graphicData uri="http://schemas.openxmlformats.org/drawingml/2006/table">
            <a:tbl>
              <a:tblPr firstRow="1" bandRow="1">
                <a:tableStyleId>{073A0DAA-6AF3-43AB-8588-CEC1D06C72B9}</a:tableStyleId>
              </a:tblPr>
              <a:tblGrid>
                <a:gridCol w="809786"/>
                <a:gridCol w="3533614"/>
              </a:tblGrid>
              <a:tr h="370840">
                <a:tc>
                  <a:txBody>
                    <a:bodyPr/>
                    <a:lstStyle/>
                    <a:p>
                      <a:r>
                        <a:rPr lang="en-US" dirty="0" smtClean="0"/>
                        <a:t>Year</a:t>
                      </a:r>
                      <a:endParaRPr lang="en-US" dirty="0"/>
                    </a:p>
                  </a:txBody>
                  <a:tcPr/>
                </a:tc>
                <a:tc>
                  <a:txBody>
                    <a:bodyPr/>
                    <a:lstStyle/>
                    <a:p>
                      <a:r>
                        <a:rPr lang="en-US" dirty="0" smtClean="0"/>
                        <a:t>SDSU  SLO Committee Feedback</a:t>
                      </a:r>
                      <a:endParaRPr lang="en-US" dirty="0"/>
                    </a:p>
                  </a:txBody>
                  <a:tcPr/>
                </a:tc>
              </a:tr>
              <a:tr h="370840">
                <a:tc>
                  <a:txBody>
                    <a:bodyPr/>
                    <a:lstStyle/>
                    <a:p>
                      <a:r>
                        <a:rPr lang="en-US" dirty="0" smtClean="0"/>
                        <a:t>2010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“Pleased with the improved rubrics </a:t>
                      </a:r>
                      <a:r>
                        <a:rPr lang="en-US" b="1" i="1" baseline="0" dirty="0" smtClean="0">
                          <a:solidFill>
                            <a:srgbClr val="C00000"/>
                          </a:solidFill>
                        </a:rPr>
                        <a:t>but</a:t>
                      </a:r>
                      <a:r>
                        <a:rPr lang="en-US" b="0" i="0" baseline="0" dirty="0" smtClean="0">
                          <a:solidFill>
                            <a:schemeClr val="tx1"/>
                          </a:solidFill>
                        </a:rPr>
                        <a:t> get to work on the pool of questions </a:t>
                      </a:r>
                      <a:r>
                        <a:rPr lang="en-US" b="0" i="0" baseline="0" dirty="0" smtClean="0">
                          <a:solidFill>
                            <a:schemeClr val="tx1"/>
                          </a:solidFill>
                          <a:sym typeface="Wingdings" pitchFamily="2" charset="2"/>
                        </a:rPr>
                        <a:t>!”</a:t>
                      </a:r>
                      <a:endParaRPr lang="en-US" dirty="0" smtClean="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85977862"/>
              </p:ext>
            </p:extLst>
          </p:nvPr>
        </p:nvGraphicFramePr>
        <p:xfrm>
          <a:off x="4876800" y="4744720"/>
          <a:ext cx="3533614" cy="1285240"/>
        </p:xfrm>
        <a:graphic>
          <a:graphicData uri="http://schemas.openxmlformats.org/drawingml/2006/table">
            <a:tbl>
              <a:tblPr firstRow="1" bandRow="1">
                <a:tableStyleId>{073A0DAA-6AF3-43AB-8588-CEC1D06C72B9}</a:tableStyleId>
              </a:tblPr>
              <a:tblGrid>
                <a:gridCol w="3533614"/>
              </a:tblGrid>
              <a:tr h="370840">
                <a:tc>
                  <a:txBody>
                    <a:bodyPr/>
                    <a:lstStyle/>
                    <a:p>
                      <a:pPr algn="ctr"/>
                      <a:r>
                        <a:rPr lang="en-US" dirty="0" smtClean="0"/>
                        <a:t>IDS</a:t>
                      </a:r>
                      <a:r>
                        <a:rPr lang="en-US" baseline="0" dirty="0" smtClean="0"/>
                        <a:t> Department Loop  Closing</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will be addressed at next faculty curriculum/assessment meeting</a:t>
                      </a:r>
                      <a:endParaRPr lang="en-US" dirty="0" smtClean="0"/>
                    </a:p>
                  </a:txBody>
                  <a:tcPr/>
                </a:tc>
              </a:tr>
            </a:tbl>
          </a:graphicData>
        </a:graphic>
      </p:graphicFrame>
    </p:spTree>
    <p:extLst>
      <p:ext uri="{BB962C8B-B14F-4D97-AF65-F5344CB8AC3E}">
        <p14:creationId xmlns:p14="http://schemas.microsoft.com/office/powerpoint/2010/main" val="86381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6858000" cy="1300530"/>
          </a:xfrm>
        </p:spPr>
        <p:txBody>
          <a:bodyPr>
            <a:normAutofit fontScale="90000"/>
          </a:bodyPr>
          <a:lstStyle/>
          <a:p>
            <a:pPr algn="ctr"/>
            <a:r>
              <a:rPr lang="en-US" sz="6700" dirty="0" smtClean="0"/>
              <a:t>FINANCE DEPARTMENT</a:t>
            </a:r>
            <a:br>
              <a:rPr lang="en-US" sz="6700" dirty="0" smtClean="0"/>
            </a:br>
            <a:r>
              <a:rPr lang="en-US" dirty="0" smtClean="0"/>
              <a:t> </a:t>
            </a:r>
            <a:endParaRPr lang="en-US" dirty="0"/>
          </a:p>
        </p:txBody>
      </p:sp>
      <p:sp>
        <p:nvSpPr>
          <p:cNvPr id="3" name="Subtitle 2"/>
          <p:cNvSpPr>
            <a:spLocks noGrp="1"/>
          </p:cNvSpPr>
          <p:nvPr>
            <p:ph type="subTitle" idx="1"/>
          </p:nvPr>
        </p:nvSpPr>
        <p:spPr>
          <a:xfrm>
            <a:off x="533400" y="3505200"/>
            <a:ext cx="6019800" cy="2891956"/>
          </a:xfrm>
        </p:spPr>
        <p:txBody>
          <a:bodyPr>
            <a:normAutofit/>
          </a:bodyPr>
          <a:lstStyle/>
          <a:p>
            <a:pPr algn="ctr"/>
            <a:r>
              <a:rPr lang="en-US" sz="3600" dirty="0"/>
              <a:t>Closing the Loop </a:t>
            </a:r>
            <a:r>
              <a:rPr lang="en-US" sz="3600" dirty="0" smtClean="0"/>
              <a:t>ON Global Issues </a:t>
            </a:r>
            <a:r>
              <a:rPr lang="en-US" sz="3600" dirty="0"/>
              <a:t>in the </a:t>
            </a:r>
            <a:r>
              <a:rPr lang="en-US" sz="3600" dirty="0" smtClean="0"/>
              <a:t>Finance </a:t>
            </a:r>
            <a:r>
              <a:rPr lang="en-US" sz="3600" dirty="0"/>
              <a:t>Department</a:t>
            </a:r>
          </a:p>
        </p:txBody>
      </p:sp>
    </p:spTree>
    <p:extLst>
      <p:ext uri="{BB962C8B-B14F-4D97-AF65-F5344CB8AC3E}">
        <p14:creationId xmlns:p14="http://schemas.microsoft.com/office/powerpoint/2010/main" val="617340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smtClean="0"/>
              <a:t>Coverage in FIN 323 less than needed due to time constraints</a:t>
            </a:r>
          </a:p>
          <a:p>
            <a:r>
              <a:rPr lang="en-US" sz="3600" dirty="0" smtClean="0"/>
              <a:t>Department-level program learning outcomes not being achieved.</a:t>
            </a:r>
          </a:p>
          <a:p>
            <a:r>
              <a:rPr lang="en-US" sz="3600" dirty="0" smtClean="0"/>
              <a:t>SOLUTION: FIN 329 (International Business Finance) becomes a required course for all BSBA Finance majors.</a:t>
            </a:r>
            <a:endParaRPr lang="en-US" sz="3600" dirty="0"/>
          </a:p>
        </p:txBody>
      </p:sp>
      <p:sp>
        <p:nvSpPr>
          <p:cNvPr id="3" name="Title 2"/>
          <p:cNvSpPr>
            <a:spLocks noGrp="1"/>
          </p:cNvSpPr>
          <p:nvPr>
            <p:ph type="title"/>
          </p:nvPr>
        </p:nvSpPr>
        <p:spPr/>
        <p:txBody>
          <a:bodyPr/>
          <a:lstStyle/>
          <a:p>
            <a:r>
              <a:rPr lang="en-US" dirty="0" smtClean="0"/>
              <a:t>Where were finance majors getting international finance content?</a:t>
            </a:r>
            <a:endParaRPr lang="en-US" dirty="0"/>
          </a:p>
        </p:txBody>
      </p:sp>
    </p:spTree>
    <p:extLst>
      <p:ext uri="{BB962C8B-B14F-4D97-AF65-F5344CB8AC3E}">
        <p14:creationId xmlns:p14="http://schemas.microsoft.com/office/powerpoint/2010/main" val="1373391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6858000" cy="1300530"/>
          </a:xfrm>
        </p:spPr>
        <p:txBody>
          <a:bodyPr>
            <a:normAutofit fontScale="90000"/>
          </a:bodyPr>
          <a:lstStyle/>
          <a:p>
            <a:pPr algn="ctr"/>
            <a:r>
              <a:rPr lang="en-US" sz="6700" dirty="0" smtClean="0"/>
              <a:t>School of Accountancy</a:t>
            </a:r>
            <a:br>
              <a:rPr lang="en-US" sz="6700" dirty="0" smtClean="0"/>
            </a:br>
            <a:r>
              <a:rPr lang="en-US" dirty="0" smtClean="0"/>
              <a:t> </a:t>
            </a:r>
            <a:endParaRPr lang="en-US" dirty="0"/>
          </a:p>
        </p:txBody>
      </p:sp>
      <p:sp>
        <p:nvSpPr>
          <p:cNvPr id="3" name="Subtitle 2"/>
          <p:cNvSpPr>
            <a:spLocks noGrp="1"/>
          </p:cNvSpPr>
          <p:nvPr>
            <p:ph type="subTitle" idx="1"/>
          </p:nvPr>
        </p:nvSpPr>
        <p:spPr>
          <a:xfrm>
            <a:off x="533400" y="3505200"/>
            <a:ext cx="6019800" cy="2891956"/>
          </a:xfrm>
        </p:spPr>
        <p:txBody>
          <a:bodyPr>
            <a:normAutofit lnSpcReduction="10000"/>
          </a:bodyPr>
          <a:lstStyle/>
          <a:p>
            <a:pPr algn="ctr"/>
            <a:r>
              <a:rPr lang="en-US" sz="3600" dirty="0" smtClean="0"/>
              <a:t>Development of Revised Goals, Student Learning Outcomes, and Mapping for M.S. in Accountancy</a:t>
            </a:r>
          </a:p>
          <a:p>
            <a:pPr algn="ctr"/>
            <a:r>
              <a:rPr lang="en-US" sz="3600" dirty="0" smtClean="0"/>
              <a:t>2010-2011</a:t>
            </a:r>
          </a:p>
          <a:p>
            <a:pPr algn="ctr"/>
            <a:endParaRPr lang="en-US" dirty="0"/>
          </a:p>
        </p:txBody>
      </p:sp>
    </p:spTree>
    <p:extLst>
      <p:ext uri="{BB962C8B-B14F-4D97-AF65-F5344CB8AC3E}">
        <p14:creationId xmlns:p14="http://schemas.microsoft.com/office/powerpoint/2010/main" val="1951153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15793"/>
          </a:xfrm>
        </p:spPr>
        <p:txBody>
          <a:bodyPr>
            <a:noAutofit/>
          </a:bodyPr>
          <a:lstStyle/>
          <a:p>
            <a:r>
              <a:rPr lang="en-US" sz="4400" dirty="0" smtClean="0"/>
              <a:t>Assessment Analysis</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4692769"/>
              </p:ext>
            </p:extLst>
          </p:nvPr>
        </p:nvGraphicFramePr>
        <p:xfrm>
          <a:off x="457200" y="968110"/>
          <a:ext cx="8229600" cy="5852160"/>
        </p:xfrm>
        <a:graphic>
          <a:graphicData uri="http://schemas.openxmlformats.org/drawingml/2006/table">
            <a:tbl>
              <a:tblPr firstRow="1" bandRow="1">
                <a:tableStyleId>{5C22544A-7EE6-4342-B048-85BDC9FD1C3A}</a:tableStyleId>
              </a:tblPr>
              <a:tblGrid>
                <a:gridCol w="2057400"/>
                <a:gridCol w="2057400"/>
                <a:gridCol w="2057400"/>
                <a:gridCol w="2057400"/>
              </a:tblGrid>
              <a:tr h="524927">
                <a:tc>
                  <a:txBody>
                    <a:bodyPr/>
                    <a:lstStyle/>
                    <a:p>
                      <a:r>
                        <a:rPr lang="en-US" dirty="0" smtClean="0"/>
                        <a:t>Student Learning</a:t>
                      </a:r>
                      <a:r>
                        <a:rPr lang="en-US" baseline="0" dirty="0" smtClean="0"/>
                        <a:t> Outcome</a:t>
                      </a:r>
                      <a:endParaRPr lang="en-US" dirty="0"/>
                    </a:p>
                  </a:txBody>
                  <a:tcPr/>
                </a:tc>
                <a:tc>
                  <a:txBody>
                    <a:bodyPr/>
                    <a:lstStyle/>
                    <a:p>
                      <a:r>
                        <a:rPr lang="en-US" dirty="0" smtClean="0"/>
                        <a:t>Prior SLO and Assessment</a:t>
                      </a:r>
                      <a:endParaRPr lang="en-US" dirty="0"/>
                    </a:p>
                  </a:txBody>
                  <a:tcPr/>
                </a:tc>
                <a:tc>
                  <a:txBody>
                    <a:bodyPr/>
                    <a:lstStyle/>
                    <a:p>
                      <a:r>
                        <a:rPr lang="en-US" dirty="0" smtClean="0"/>
                        <a:t>Measurement</a:t>
                      </a:r>
                      <a:r>
                        <a:rPr lang="en-US" baseline="0" dirty="0" smtClean="0"/>
                        <a:t> Instrument</a:t>
                      </a:r>
                      <a:endParaRPr lang="en-US" dirty="0"/>
                    </a:p>
                  </a:txBody>
                  <a:tcPr/>
                </a:tc>
                <a:tc>
                  <a:txBody>
                    <a:bodyPr/>
                    <a:lstStyle/>
                    <a:p>
                      <a:r>
                        <a:rPr lang="en-US" dirty="0" smtClean="0"/>
                        <a:t>Possible Courses</a:t>
                      </a:r>
                      <a:endParaRPr lang="en-US" dirty="0"/>
                    </a:p>
                  </a:txBody>
                  <a:tcPr/>
                </a:tc>
              </a:tr>
              <a:tr h="1874739">
                <a:tc>
                  <a:txBody>
                    <a:bodyPr/>
                    <a:lstStyle/>
                    <a:p>
                      <a:r>
                        <a:rPr lang="en-US" dirty="0" smtClean="0"/>
                        <a:t>SLO 1:</a:t>
                      </a:r>
                      <a:r>
                        <a:rPr lang="en-US" baseline="0" dirty="0" smtClean="0"/>
                        <a:t> Communication Skills</a:t>
                      </a:r>
                      <a:endParaRPr lang="en-US" dirty="0"/>
                    </a:p>
                  </a:txBody>
                  <a:tcPr/>
                </a:tc>
                <a:tc>
                  <a:txBody>
                    <a:bodyPr/>
                    <a:lstStyle/>
                    <a:p>
                      <a:r>
                        <a:rPr lang="en-US" dirty="0" smtClean="0"/>
                        <a:t>Combines</a:t>
                      </a:r>
                      <a:r>
                        <a:rPr lang="en-US" baseline="0" dirty="0" smtClean="0"/>
                        <a:t> 2.1, 2.2, 2.3</a:t>
                      </a:r>
                    </a:p>
                    <a:p>
                      <a:r>
                        <a:rPr lang="en-US" baseline="0" dirty="0" smtClean="0"/>
                        <a:t>Assessment via 790 portfolio</a:t>
                      </a:r>
                    </a:p>
                    <a:p>
                      <a:r>
                        <a:rPr kumimoji="0" lang="en-US" sz="1800" kern="1200" dirty="0" smtClean="0">
                          <a:solidFill>
                            <a:schemeClr val="dk1"/>
                          </a:solidFill>
                          <a:latin typeface="+mn-lt"/>
                          <a:ea typeface="+mn-ea"/>
                          <a:cs typeface="+mn-cs"/>
                        </a:rPr>
                        <a:t>2.1: 2006-07</a:t>
                      </a:r>
                    </a:p>
                    <a:p>
                      <a:r>
                        <a:rPr kumimoji="0" lang="en-US" sz="1800" kern="1200" dirty="0" smtClean="0">
                          <a:solidFill>
                            <a:schemeClr val="dk1"/>
                          </a:solidFill>
                          <a:latin typeface="+mn-lt"/>
                          <a:ea typeface="+mn-ea"/>
                          <a:cs typeface="+mn-cs"/>
                        </a:rPr>
                        <a:t>2.2: 2006-07/2009-10</a:t>
                      </a:r>
                    </a:p>
                    <a:p>
                      <a:r>
                        <a:rPr kumimoji="0" lang="en-US" sz="1800" kern="1200" dirty="0" smtClean="0">
                          <a:solidFill>
                            <a:schemeClr val="dk1"/>
                          </a:solidFill>
                          <a:latin typeface="+mn-lt"/>
                          <a:ea typeface="+mn-ea"/>
                          <a:cs typeface="+mn-cs"/>
                        </a:rPr>
                        <a:t>2.3: 2007-08</a:t>
                      </a:r>
                      <a:r>
                        <a:rPr lang="en-US" dirty="0" smtClean="0"/>
                        <a:t> </a:t>
                      </a:r>
                      <a:endParaRPr lang="en-US" dirty="0"/>
                    </a:p>
                  </a:txBody>
                  <a:tcPr/>
                </a:tc>
                <a:tc>
                  <a:txBody>
                    <a:bodyPr/>
                    <a:lstStyle/>
                    <a:p>
                      <a:r>
                        <a:rPr lang="en-US" dirty="0" smtClean="0"/>
                        <a:t>Oral or</a:t>
                      </a:r>
                      <a:r>
                        <a:rPr lang="en-US" baseline="0" dirty="0" smtClean="0"/>
                        <a:t> written communication assignment</a:t>
                      </a:r>
                      <a:endParaRPr lang="en-US" dirty="0"/>
                    </a:p>
                  </a:txBody>
                  <a:tcPr/>
                </a:tc>
                <a:tc>
                  <a:txBody>
                    <a:bodyPr/>
                    <a:lstStyle/>
                    <a:p>
                      <a:r>
                        <a:rPr kumimoji="0" lang="en-US" sz="1800" kern="1200" dirty="0" smtClean="0">
                          <a:solidFill>
                            <a:schemeClr val="dk1"/>
                          </a:solidFill>
                          <a:latin typeface="+mn-lt"/>
                          <a:ea typeface="+mn-ea"/>
                          <a:cs typeface="+mn-cs"/>
                        </a:rPr>
                        <a:t>659 (Gill)</a:t>
                      </a:r>
                    </a:p>
                    <a:p>
                      <a:r>
                        <a:rPr kumimoji="0" lang="en-US" sz="1800" kern="1200" dirty="0" smtClean="0">
                          <a:solidFill>
                            <a:schemeClr val="dk1"/>
                          </a:solidFill>
                          <a:latin typeface="+mn-lt"/>
                          <a:ea typeface="+mn-ea"/>
                          <a:cs typeface="+mn-cs"/>
                        </a:rPr>
                        <a:t>670</a:t>
                      </a:r>
                    </a:p>
                    <a:p>
                      <a:r>
                        <a:rPr kumimoji="0" lang="en-US" sz="1800" kern="1200" dirty="0" smtClean="0">
                          <a:solidFill>
                            <a:schemeClr val="dk1"/>
                          </a:solidFill>
                          <a:latin typeface="+mn-lt"/>
                          <a:ea typeface="+mn-ea"/>
                          <a:cs typeface="+mn-cs"/>
                        </a:rPr>
                        <a:t>675</a:t>
                      </a:r>
                    </a:p>
                    <a:p>
                      <a:r>
                        <a:rPr kumimoji="0" lang="en-US" sz="1800" kern="1200" dirty="0" smtClean="0">
                          <a:solidFill>
                            <a:schemeClr val="dk1"/>
                          </a:solidFill>
                          <a:latin typeface="+mn-lt"/>
                          <a:ea typeface="+mn-ea"/>
                          <a:cs typeface="+mn-cs"/>
                        </a:rPr>
                        <a:t>681</a:t>
                      </a:r>
                    </a:p>
                    <a:p>
                      <a:r>
                        <a:rPr kumimoji="0" lang="en-US" sz="1800" kern="1200" dirty="0" smtClean="0">
                          <a:solidFill>
                            <a:schemeClr val="dk1"/>
                          </a:solidFill>
                          <a:latin typeface="+mn-lt"/>
                          <a:ea typeface="+mn-ea"/>
                          <a:cs typeface="+mn-cs"/>
                        </a:rPr>
                        <a:t>790</a:t>
                      </a:r>
                      <a:r>
                        <a:rPr lang="en-US" dirty="0" smtClean="0"/>
                        <a:t> </a:t>
                      </a:r>
                      <a:endParaRPr lang="en-US" dirty="0"/>
                    </a:p>
                  </a:txBody>
                  <a:tcPr/>
                </a:tc>
              </a:tr>
              <a:tr h="1199833">
                <a:tc>
                  <a:txBody>
                    <a:bodyPr/>
                    <a:lstStyle/>
                    <a:p>
                      <a:r>
                        <a:rPr lang="en-US" dirty="0" smtClean="0"/>
                        <a:t>SLO 2: Group/</a:t>
                      </a:r>
                      <a:r>
                        <a:rPr lang="en-US" baseline="0" dirty="0" smtClean="0"/>
                        <a:t> Interpersonal Skills</a:t>
                      </a:r>
                      <a:endParaRPr lang="en-US" dirty="0"/>
                    </a:p>
                  </a:txBody>
                  <a:tcPr/>
                </a:tc>
                <a:tc>
                  <a:txBody>
                    <a:bodyPr/>
                    <a:lstStyle/>
                    <a:p>
                      <a:r>
                        <a:rPr lang="en-US" dirty="0" smtClean="0"/>
                        <a:t>No prior</a:t>
                      </a:r>
                      <a:r>
                        <a:rPr lang="en-US" baseline="0" dirty="0" smtClean="0"/>
                        <a:t> SLO</a:t>
                      </a:r>
                      <a:endParaRPr lang="en-US" dirty="0"/>
                    </a:p>
                  </a:txBody>
                  <a:tcPr/>
                </a:tc>
                <a:tc>
                  <a:txBody>
                    <a:bodyPr/>
                    <a:lstStyle/>
                    <a:p>
                      <a:pPr>
                        <a:buFont typeface="Arial"/>
                        <a:buNone/>
                      </a:pPr>
                      <a:r>
                        <a:rPr lang="en-US" dirty="0" smtClean="0"/>
                        <a:t>Peer Evaluations for: </a:t>
                      </a:r>
                      <a:r>
                        <a:rPr lang="en-US" baseline="0" dirty="0" smtClean="0"/>
                        <a:t> </a:t>
                      </a:r>
                    </a:p>
                    <a:p>
                      <a:pPr>
                        <a:buFont typeface="Arial"/>
                        <a:buChar char="•"/>
                      </a:pPr>
                      <a:r>
                        <a:rPr lang="en-US" baseline="0" dirty="0" smtClean="0"/>
                        <a:t>Group project/ case</a:t>
                      </a:r>
                    </a:p>
                    <a:p>
                      <a:pPr>
                        <a:buFont typeface="Arial"/>
                        <a:buChar char="•"/>
                      </a:pPr>
                      <a:r>
                        <a:rPr lang="en-US" baseline="0" dirty="0" smtClean="0"/>
                        <a:t>Group quizzes</a:t>
                      </a:r>
                      <a:endParaRPr lang="en-US" dirty="0"/>
                    </a:p>
                  </a:txBody>
                  <a:tcPr/>
                </a:tc>
                <a:tc>
                  <a:txBody>
                    <a:bodyPr/>
                    <a:lstStyle/>
                    <a:p>
                      <a:r>
                        <a:rPr kumimoji="0" lang="en-US" sz="1800" kern="1200" dirty="0" smtClean="0">
                          <a:solidFill>
                            <a:schemeClr val="dk1"/>
                          </a:solidFill>
                          <a:latin typeface="+mn-lt"/>
                          <a:ea typeface="+mn-ea"/>
                          <a:cs typeface="+mn-cs"/>
                        </a:rPr>
                        <a:t>650</a:t>
                      </a:r>
                    </a:p>
                    <a:p>
                      <a:r>
                        <a:rPr kumimoji="0" lang="en-US" sz="1800" kern="1200" dirty="0" smtClean="0">
                          <a:solidFill>
                            <a:schemeClr val="dk1"/>
                          </a:solidFill>
                          <a:latin typeface="+mn-lt"/>
                          <a:ea typeface="+mn-ea"/>
                          <a:cs typeface="+mn-cs"/>
                        </a:rPr>
                        <a:t>651</a:t>
                      </a:r>
                    </a:p>
                    <a:p>
                      <a:r>
                        <a:rPr kumimoji="0" lang="en-US" sz="1800" kern="1200" dirty="0" smtClean="0">
                          <a:solidFill>
                            <a:schemeClr val="dk1"/>
                          </a:solidFill>
                          <a:latin typeface="+mn-lt"/>
                          <a:ea typeface="+mn-ea"/>
                          <a:cs typeface="+mn-cs"/>
                        </a:rPr>
                        <a:t>675</a:t>
                      </a:r>
                    </a:p>
                    <a:p>
                      <a:r>
                        <a:rPr kumimoji="0" lang="en-US" sz="1800" kern="1200" dirty="0" smtClean="0">
                          <a:solidFill>
                            <a:schemeClr val="dk1"/>
                          </a:solidFill>
                          <a:latin typeface="+mn-lt"/>
                          <a:ea typeface="+mn-ea"/>
                          <a:cs typeface="+mn-cs"/>
                        </a:rPr>
                        <a:t>790</a:t>
                      </a:r>
                    </a:p>
                    <a:p>
                      <a:endParaRPr lang="en-US" dirty="0"/>
                    </a:p>
                  </a:txBody>
                  <a:tcPr/>
                </a:tc>
              </a:tr>
              <a:tr h="1199833">
                <a:tc>
                  <a:txBody>
                    <a:bodyPr/>
                    <a:lstStyle/>
                    <a:p>
                      <a:r>
                        <a:rPr lang="en-US" dirty="0" smtClean="0"/>
                        <a:t>SLO</a:t>
                      </a:r>
                      <a:r>
                        <a:rPr lang="en-US" baseline="0" dirty="0" smtClean="0"/>
                        <a:t> 3: Ethics</a:t>
                      </a:r>
                      <a:endParaRPr lang="en-US" dirty="0"/>
                    </a:p>
                  </a:txBody>
                  <a:tcPr/>
                </a:tc>
                <a:tc>
                  <a:txBody>
                    <a:bodyPr/>
                    <a:lstStyle/>
                    <a:p>
                      <a:r>
                        <a:rPr lang="en-US" dirty="0" smtClean="0"/>
                        <a:t>SLO 3.1</a:t>
                      </a:r>
                    </a:p>
                    <a:p>
                      <a:r>
                        <a:rPr lang="en-US" dirty="0" smtClean="0"/>
                        <a:t>Assessment via Accounting Ethical Dilemma Instrument</a:t>
                      </a:r>
                      <a:r>
                        <a:rPr lang="en-US" baseline="0" dirty="0" smtClean="0"/>
                        <a:t> in 790</a:t>
                      </a:r>
                      <a:endParaRPr lang="en-US" dirty="0"/>
                    </a:p>
                  </a:txBody>
                  <a:tcPr/>
                </a:tc>
                <a:tc>
                  <a:txBody>
                    <a:bodyPr/>
                    <a:lstStyle/>
                    <a:p>
                      <a:pPr>
                        <a:buFont typeface="Arial"/>
                        <a:buChar char="•"/>
                      </a:pPr>
                      <a:r>
                        <a:rPr lang="en-US" dirty="0" smtClean="0"/>
                        <a:t>Project/Case</a:t>
                      </a:r>
                    </a:p>
                    <a:p>
                      <a:pPr>
                        <a:buFont typeface="Arial"/>
                        <a:buChar char="•"/>
                      </a:pPr>
                      <a:r>
                        <a:rPr lang="en-US" dirty="0" smtClean="0"/>
                        <a:t>Exam questions</a:t>
                      </a:r>
                      <a:endParaRPr lang="en-US" dirty="0"/>
                    </a:p>
                  </a:txBody>
                  <a:tcPr/>
                </a:tc>
                <a:tc>
                  <a:txBody>
                    <a:bodyPr/>
                    <a:lstStyle/>
                    <a:p>
                      <a:r>
                        <a:rPr lang="en-US" dirty="0" smtClean="0"/>
                        <a:t>Any course numbered 650 or higher</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7"/>
          <p:cNvSpPr>
            <a:spLocks noGrp="1"/>
          </p:cNvSpPr>
          <p:nvPr>
            <p:ph sz="quarter" idx="4294967295"/>
          </p:nvPr>
        </p:nvSpPr>
        <p:spPr>
          <a:xfrm>
            <a:off x="312738" y="304800"/>
            <a:ext cx="8526462" cy="5334000"/>
          </a:xfrm>
          <a:prstGeom prst="rect">
            <a:avLst/>
          </a:prstGeom>
        </p:spPr>
        <p:txBody>
          <a:bodyPr>
            <a:normAutofit lnSpcReduction="10000"/>
          </a:bodyPr>
          <a:lstStyle/>
          <a:p>
            <a:pPr algn="l"/>
            <a:r>
              <a:rPr lang="en-US" sz="3600" b="1" dirty="0" smtClean="0">
                <a:solidFill>
                  <a:schemeClr val="tx1"/>
                </a:solidFill>
              </a:rPr>
              <a:t>College-Level </a:t>
            </a:r>
            <a:r>
              <a:rPr lang="en-US" sz="3600" b="1" dirty="0">
                <a:solidFill>
                  <a:schemeClr val="tx1"/>
                </a:solidFill>
              </a:rPr>
              <a:t>Program Assessment</a:t>
            </a:r>
          </a:p>
          <a:p>
            <a:pPr marL="800100" lvl="1" indent="-342900" algn="l">
              <a:buFont typeface="Arial" pitchFamily="34" charset="0"/>
              <a:buChar char="•"/>
            </a:pPr>
            <a:r>
              <a:rPr lang="en-US" sz="2800" b="1" dirty="0">
                <a:solidFill>
                  <a:schemeClr val="tx1"/>
                </a:solidFill>
              </a:rPr>
              <a:t>BSBA (Common Goals)</a:t>
            </a:r>
          </a:p>
          <a:p>
            <a:pPr marL="800100" lvl="1" indent="-342900" algn="l">
              <a:buFont typeface="Arial" pitchFamily="34" charset="0"/>
              <a:buChar char="•"/>
            </a:pPr>
            <a:r>
              <a:rPr lang="en-US" sz="2800" b="1" dirty="0">
                <a:solidFill>
                  <a:schemeClr val="tx1"/>
                </a:solidFill>
              </a:rPr>
              <a:t>MBA</a:t>
            </a:r>
          </a:p>
          <a:p>
            <a:pPr algn="l"/>
            <a:r>
              <a:rPr lang="en-US" sz="3600" b="1" dirty="0">
                <a:solidFill>
                  <a:schemeClr val="tx1"/>
                </a:solidFill>
              </a:rPr>
              <a:t>Department-Level Program Assessment</a:t>
            </a:r>
          </a:p>
          <a:p>
            <a:pPr marL="800100" lvl="1" indent="-342900" algn="l">
              <a:buFont typeface="Arial" pitchFamily="34" charset="0"/>
              <a:buChar char="•"/>
            </a:pPr>
            <a:r>
              <a:rPr lang="en-US" sz="2800" b="1" dirty="0">
                <a:solidFill>
                  <a:schemeClr val="tx1"/>
                </a:solidFill>
              </a:rPr>
              <a:t>Undergraduate: </a:t>
            </a:r>
          </a:p>
          <a:p>
            <a:pPr marL="1257300" lvl="2" indent="-342900" algn="l">
              <a:buFont typeface="Arial" pitchFamily="34" charset="0"/>
              <a:buChar char="•"/>
            </a:pPr>
            <a:r>
              <a:rPr lang="en-US" sz="2400" b="1" dirty="0">
                <a:solidFill>
                  <a:schemeClr val="tx1"/>
                </a:solidFill>
              </a:rPr>
              <a:t>ACC, FIN, FIN SVC, IS, MGT, MGT-ENT, MGT-HR, MKT, MKT-IMC, RE</a:t>
            </a:r>
          </a:p>
          <a:p>
            <a:pPr marL="800100" lvl="1" indent="-342900" algn="l">
              <a:buFont typeface="Arial" pitchFamily="34" charset="0"/>
              <a:buChar char="•"/>
            </a:pPr>
            <a:r>
              <a:rPr lang="en-US" sz="2800" b="1" dirty="0">
                <a:solidFill>
                  <a:schemeClr val="tx1"/>
                </a:solidFill>
              </a:rPr>
              <a:t>Graduate: </a:t>
            </a:r>
          </a:p>
          <a:p>
            <a:pPr marL="1257300" lvl="2" indent="-342900" algn="l">
              <a:buFont typeface="Arial" pitchFamily="34" charset="0"/>
              <a:buChar char="•"/>
            </a:pPr>
            <a:r>
              <a:rPr lang="en-US" sz="2400" b="1" dirty="0">
                <a:solidFill>
                  <a:schemeClr val="tx1"/>
                </a:solidFill>
              </a:rPr>
              <a:t>MSA, MSBA</a:t>
            </a:r>
          </a:p>
          <a:p>
            <a:pPr algn="l"/>
            <a:r>
              <a:rPr lang="en-US" sz="3600" b="1" dirty="0">
                <a:solidFill>
                  <a:schemeClr val="tx1"/>
                </a:solidFill>
              </a:rPr>
              <a:t>Course-Level Assessment</a:t>
            </a:r>
          </a:p>
          <a:p>
            <a:endParaRPr lang="en-US" sz="2400" b="1" dirty="0"/>
          </a:p>
        </p:txBody>
      </p:sp>
      <p:sp>
        <p:nvSpPr>
          <p:cNvPr id="11" name="Rectangle 11"/>
          <p:cNvSpPr>
            <a:spLocks noChangeArrowheads="1"/>
          </p:cNvSpPr>
          <p:nvPr/>
        </p:nvSpPr>
        <p:spPr bwMode="auto">
          <a:xfrm>
            <a:off x="0" y="5638800"/>
            <a:ext cx="9144000" cy="1219200"/>
          </a:xfrm>
          <a:prstGeom prst="rect">
            <a:avLst/>
          </a:prstGeom>
          <a:solidFill>
            <a:srgbClr val="FBDF53"/>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738" y="5891883"/>
            <a:ext cx="31242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7"/>
          <p:cNvSpPr txBox="1">
            <a:spLocks noChangeArrowheads="1"/>
          </p:cNvSpPr>
          <p:nvPr/>
        </p:nvSpPr>
        <p:spPr bwMode="auto">
          <a:xfrm>
            <a:off x="3656013" y="5867400"/>
            <a:ext cx="5487987" cy="457200"/>
          </a:xfrm>
          <a:prstGeom prst="rect">
            <a:avLst/>
          </a:prstGeom>
          <a:noFill/>
          <a:ln w="9525">
            <a:noFill/>
            <a:miter lim="800000"/>
            <a:headEnd/>
            <a:tailEnd/>
          </a:ln>
          <a:effectLst/>
        </p:spPr>
        <p:txBody>
          <a:bodyPr>
            <a:spAutoFit/>
          </a:bodyPr>
          <a:lstStyle/>
          <a:p>
            <a:pPr algn="ctr">
              <a:spcBef>
                <a:spcPct val="50000"/>
              </a:spcBef>
              <a:defRPr/>
            </a:pPr>
            <a:r>
              <a:rPr lang="en-US" sz="2400" b="1" dirty="0">
                <a:latin typeface="Palatino" pitchFamily="1" charset="0"/>
              </a:rPr>
              <a:t>College of Business Administration</a:t>
            </a:r>
          </a:p>
        </p:txBody>
      </p:sp>
    </p:spTree>
    <p:extLst>
      <p:ext uri="{BB962C8B-B14F-4D97-AF65-F5344CB8AC3E}">
        <p14:creationId xmlns:p14="http://schemas.microsoft.com/office/powerpoint/2010/main" val="891210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82908"/>
          </a:xfrm>
        </p:spPr>
        <p:txBody>
          <a:bodyPr>
            <a:noAutofit/>
          </a:bodyPr>
          <a:lstStyle/>
          <a:p>
            <a:r>
              <a:rPr lang="en-US" sz="4400" dirty="0" smtClean="0"/>
              <a:t>Assessment Analysis</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4774883"/>
              </p:ext>
            </p:extLst>
          </p:nvPr>
        </p:nvGraphicFramePr>
        <p:xfrm>
          <a:off x="457200" y="1021143"/>
          <a:ext cx="8229600" cy="5830939"/>
        </p:xfrm>
        <a:graphic>
          <a:graphicData uri="http://schemas.openxmlformats.org/drawingml/2006/table">
            <a:tbl>
              <a:tblPr firstRow="1" bandRow="1">
                <a:tableStyleId>{5C22544A-7EE6-4342-B048-85BDC9FD1C3A}</a:tableStyleId>
              </a:tblPr>
              <a:tblGrid>
                <a:gridCol w="2057400"/>
                <a:gridCol w="2057400"/>
                <a:gridCol w="2057400"/>
                <a:gridCol w="2057400"/>
              </a:tblGrid>
              <a:tr h="752022">
                <a:tc>
                  <a:txBody>
                    <a:bodyPr/>
                    <a:lstStyle/>
                    <a:p>
                      <a:r>
                        <a:rPr lang="en-US" dirty="0" smtClean="0"/>
                        <a:t>SLO</a:t>
                      </a:r>
                      <a:endParaRPr lang="en-US" dirty="0"/>
                    </a:p>
                  </a:txBody>
                  <a:tcPr/>
                </a:tc>
                <a:tc>
                  <a:txBody>
                    <a:bodyPr/>
                    <a:lstStyle/>
                    <a:p>
                      <a:r>
                        <a:rPr lang="en-US" dirty="0" smtClean="0"/>
                        <a:t>Prior SLO and Last</a:t>
                      </a:r>
                      <a:r>
                        <a:rPr lang="en-US" baseline="0" dirty="0" smtClean="0"/>
                        <a:t> Assessment</a:t>
                      </a:r>
                      <a:endParaRPr lang="en-US" dirty="0"/>
                    </a:p>
                  </a:txBody>
                  <a:tcPr/>
                </a:tc>
                <a:tc>
                  <a:txBody>
                    <a:bodyPr/>
                    <a:lstStyle/>
                    <a:p>
                      <a:r>
                        <a:rPr lang="en-US" dirty="0" smtClean="0"/>
                        <a:t>Measurement</a:t>
                      </a:r>
                      <a:r>
                        <a:rPr lang="en-US" baseline="0" dirty="0" smtClean="0"/>
                        <a:t> instrument</a:t>
                      </a:r>
                      <a:endParaRPr lang="en-US" dirty="0"/>
                    </a:p>
                  </a:txBody>
                  <a:tcPr/>
                </a:tc>
                <a:tc>
                  <a:txBody>
                    <a:bodyPr/>
                    <a:lstStyle/>
                    <a:p>
                      <a:r>
                        <a:rPr lang="en-US" dirty="0" smtClean="0"/>
                        <a:t>Possible Courses</a:t>
                      </a:r>
                      <a:endParaRPr lang="en-US" dirty="0"/>
                    </a:p>
                  </a:txBody>
                  <a:tcPr/>
                </a:tc>
              </a:tr>
              <a:tr h="1474794">
                <a:tc>
                  <a:txBody>
                    <a:bodyPr/>
                    <a:lstStyle/>
                    <a:p>
                      <a:r>
                        <a:rPr lang="en-US" dirty="0" smtClean="0"/>
                        <a:t>SLO</a:t>
                      </a:r>
                      <a:r>
                        <a:rPr lang="en-US" baseline="0" dirty="0" smtClean="0"/>
                        <a:t> 4: Research</a:t>
                      </a:r>
                      <a:endParaRPr lang="en-US" dirty="0"/>
                    </a:p>
                  </a:txBody>
                  <a:tcPr/>
                </a:tc>
                <a:tc>
                  <a:txBody>
                    <a:bodyPr/>
                    <a:lstStyle/>
                    <a:p>
                      <a:r>
                        <a:rPr lang="en-US" dirty="0" smtClean="0"/>
                        <a:t>SLO</a:t>
                      </a:r>
                      <a:r>
                        <a:rPr lang="en-US" baseline="0" dirty="0" smtClean="0"/>
                        <a:t> 3.2: 2009-10</a:t>
                      </a:r>
                    </a:p>
                    <a:p>
                      <a:r>
                        <a:rPr lang="en-US" baseline="0" dirty="0" smtClean="0"/>
                        <a:t>Assessment via 790 Portfolio</a:t>
                      </a:r>
                      <a:endParaRPr lang="en-US" dirty="0"/>
                    </a:p>
                  </a:txBody>
                  <a:tcPr/>
                </a:tc>
                <a:tc>
                  <a:txBody>
                    <a:bodyPr/>
                    <a:lstStyle/>
                    <a:p>
                      <a:pPr>
                        <a:buFont typeface="Arial"/>
                        <a:buChar char="•"/>
                      </a:pPr>
                      <a:r>
                        <a:rPr kumimoji="0" lang="en-US" sz="1800" kern="1200" dirty="0" smtClean="0">
                          <a:solidFill>
                            <a:schemeClr val="dk1"/>
                          </a:solidFill>
                          <a:latin typeface="+mn-lt"/>
                          <a:ea typeface="+mn-ea"/>
                          <a:cs typeface="+mn-cs"/>
                        </a:rPr>
                        <a:t>Research memo/report</a:t>
                      </a:r>
                      <a:r>
                        <a:rPr lang="en-US" dirty="0" smtClean="0"/>
                        <a:t> </a:t>
                      </a:r>
                      <a:endParaRPr lang="en-US" dirty="0"/>
                    </a:p>
                  </a:txBody>
                  <a:tcPr/>
                </a:tc>
                <a:tc>
                  <a:txBody>
                    <a:bodyPr/>
                    <a:lstStyle/>
                    <a:p>
                      <a:r>
                        <a:rPr kumimoji="0" lang="en-US" sz="1800" kern="1200" dirty="0" smtClean="0">
                          <a:solidFill>
                            <a:schemeClr val="dk1"/>
                          </a:solidFill>
                          <a:latin typeface="+mn-lt"/>
                          <a:ea typeface="+mn-ea"/>
                          <a:cs typeface="+mn-cs"/>
                        </a:rPr>
                        <a:t>650 (Tax)</a:t>
                      </a:r>
                    </a:p>
                    <a:p>
                      <a:r>
                        <a:rPr kumimoji="0" lang="en-US" sz="1800" kern="1200" dirty="0" smtClean="0">
                          <a:solidFill>
                            <a:schemeClr val="dk1"/>
                          </a:solidFill>
                          <a:latin typeface="+mn-lt"/>
                          <a:ea typeface="+mn-ea"/>
                          <a:cs typeface="+mn-cs"/>
                        </a:rPr>
                        <a:t>659 (Tax/Fin)</a:t>
                      </a:r>
                    </a:p>
                    <a:p>
                      <a:r>
                        <a:rPr kumimoji="0" lang="en-US" sz="1800" kern="1200" dirty="0" smtClean="0">
                          <a:solidFill>
                            <a:schemeClr val="dk1"/>
                          </a:solidFill>
                          <a:latin typeface="+mn-lt"/>
                          <a:ea typeface="+mn-ea"/>
                          <a:cs typeface="+mn-cs"/>
                        </a:rPr>
                        <a:t>660 (Fin)</a:t>
                      </a:r>
                    </a:p>
                    <a:p>
                      <a:r>
                        <a:rPr kumimoji="0" lang="en-US" sz="1800" kern="1200" dirty="0" smtClean="0">
                          <a:solidFill>
                            <a:schemeClr val="dk1"/>
                          </a:solidFill>
                          <a:latin typeface="+mn-lt"/>
                          <a:ea typeface="+mn-ea"/>
                          <a:cs typeface="+mn-cs"/>
                        </a:rPr>
                        <a:t>663 (Fin)</a:t>
                      </a:r>
                    </a:p>
                    <a:p>
                      <a:r>
                        <a:rPr kumimoji="0" lang="en-US" sz="1800" kern="1200" dirty="0" smtClean="0">
                          <a:solidFill>
                            <a:schemeClr val="dk1"/>
                          </a:solidFill>
                          <a:latin typeface="+mn-lt"/>
                          <a:ea typeface="+mn-ea"/>
                          <a:cs typeface="+mn-cs"/>
                        </a:rPr>
                        <a:t>790 (Academic</a:t>
                      </a:r>
                      <a:r>
                        <a:rPr lang="en-US" dirty="0" smtClean="0"/>
                        <a:t> </a:t>
                      </a:r>
                      <a:endParaRPr lang="en-US" dirty="0"/>
                    </a:p>
                  </a:txBody>
                  <a:tcPr/>
                </a:tc>
              </a:tr>
              <a:tr h="1474794">
                <a:tc>
                  <a:txBody>
                    <a:bodyPr/>
                    <a:lstStyle/>
                    <a:p>
                      <a:r>
                        <a:rPr lang="en-US" dirty="0" smtClean="0"/>
                        <a:t>SLO 5:</a:t>
                      </a:r>
                      <a:r>
                        <a:rPr lang="en-US" baseline="0" dirty="0" smtClean="0"/>
                        <a:t> Problem Solving/Critical Thinking/ Technical Competence</a:t>
                      </a:r>
                      <a:endParaRPr lang="en-US" dirty="0"/>
                    </a:p>
                  </a:txBody>
                  <a:tcPr/>
                </a:tc>
                <a:tc>
                  <a:txBody>
                    <a:bodyPr/>
                    <a:lstStyle/>
                    <a:p>
                      <a:r>
                        <a:rPr kumimoji="0" lang="en-US" sz="1800" kern="1200" dirty="0" smtClean="0">
                          <a:solidFill>
                            <a:schemeClr val="dk1"/>
                          </a:solidFill>
                          <a:latin typeface="+mn-lt"/>
                          <a:ea typeface="+mn-ea"/>
                          <a:cs typeface="+mn-cs"/>
                        </a:rPr>
                        <a:t>No prior SLO</a:t>
                      </a:r>
                      <a:r>
                        <a:rPr lang="en-US" dirty="0" smtClean="0"/>
                        <a:t> </a:t>
                      </a:r>
                      <a:endParaRPr lang="en-US" dirty="0"/>
                    </a:p>
                  </a:txBody>
                  <a:tcPr/>
                </a:tc>
                <a:tc>
                  <a:txBody>
                    <a:bodyPr/>
                    <a:lstStyle/>
                    <a:p>
                      <a:pPr lvl="0">
                        <a:buFont typeface="Arial"/>
                        <a:buChar char="•"/>
                      </a:pPr>
                      <a:r>
                        <a:rPr kumimoji="0" lang="en-US" sz="1800" kern="1200" dirty="0" smtClean="0">
                          <a:solidFill>
                            <a:schemeClr val="dk1"/>
                          </a:solidFill>
                          <a:latin typeface="+mn-lt"/>
                          <a:ea typeface="+mn-ea"/>
                          <a:cs typeface="+mn-cs"/>
                        </a:rPr>
                        <a:t>Project/case</a:t>
                      </a:r>
                    </a:p>
                    <a:p>
                      <a:pPr>
                        <a:buFont typeface="Arial"/>
                        <a:buChar char="•"/>
                      </a:pPr>
                      <a:r>
                        <a:rPr kumimoji="0" lang="en-US" sz="1800" kern="1200" dirty="0" smtClean="0">
                          <a:solidFill>
                            <a:schemeClr val="dk1"/>
                          </a:solidFill>
                          <a:latin typeface="Gill Sans MT (Body)"/>
                          <a:ea typeface="+mn-ea"/>
                          <a:cs typeface="Gill Sans MT (Body)"/>
                        </a:rPr>
                        <a:t>Comprehensive</a:t>
                      </a:r>
                      <a:r>
                        <a:rPr kumimoji="0" lang="en-US" sz="1800" kern="1200" dirty="0" smtClean="0">
                          <a:solidFill>
                            <a:schemeClr val="dk1"/>
                          </a:solidFill>
                          <a:latin typeface="+mn-lt"/>
                          <a:ea typeface="+mn-ea"/>
                          <a:cs typeface="+mn-cs"/>
                        </a:rPr>
                        <a:t> written exam question</a:t>
                      </a:r>
                      <a:r>
                        <a:rPr lang="en-US" dirty="0" smtClean="0"/>
                        <a:t> </a:t>
                      </a:r>
                      <a:endParaRPr lang="en-US" dirty="0"/>
                    </a:p>
                  </a:txBody>
                  <a:tcPr/>
                </a:tc>
                <a:tc>
                  <a:txBody>
                    <a:bodyPr/>
                    <a:lstStyle/>
                    <a:p>
                      <a:r>
                        <a:rPr kumimoji="0" lang="en-US" sz="1800" kern="1200" dirty="0" smtClean="0">
                          <a:solidFill>
                            <a:schemeClr val="dk1"/>
                          </a:solidFill>
                          <a:latin typeface="+mn-lt"/>
                          <a:ea typeface="+mn-ea"/>
                          <a:cs typeface="+mn-cs"/>
                        </a:rPr>
                        <a:t>651 (Tax)</a:t>
                      </a:r>
                    </a:p>
                    <a:p>
                      <a:r>
                        <a:rPr kumimoji="0" lang="en-US" sz="1800" kern="1200" dirty="0" smtClean="0">
                          <a:solidFill>
                            <a:schemeClr val="dk1"/>
                          </a:solidFill>
                          <a:latin typeface="+mn-lt"/>
                          <a:ea typeface="+mn-ea"/>
                          <a:cs typeface="+mn-cs"/>
                        </a:rPr>
                        <a:t>654 (Tax)</a:t>
                      </a:r>
                    </a:p>
                    <a:p>
                      <a:r>
                        <a:rPr kumimoji="0" lang="en-US" sz="1800" kern="1200" dirty="0" smtClean="0">
                          <a:solidFill>
                            <a:schemeClr val="dk1"/>
                          </a:solidFill>
                          <a:latin typeface="+mn-lt"/>
                          <a:ea typeface="+mn-ea"/>
                          <a:cs typeface="+mn-cs"/>
                        </a:rPr>
                        <a:t>659 (Tax/Fin)</a:t>
                      </a:r>
                    </a:p>
                    <a:p>
                      <a:r>
                        <a:rPr kumimoji="0" lang="en-US" sz="1800" kern="1200" dirty="0" smtClean="0">
                          <a:solidFill>
                            <a:schemeClr val="dk1"/>
                          </a:solidFill>
                          <a:latin typeface="+mn-lt"/>
                          <a:ea typeface="+mn-ea"/>
                          <a:cs typeface="+mn-cs"/>
                        </a:rPr>
                        <a:t>663 (Fin)</a:t>
                      </a:r>
                    </a:p>
                    <a:p>
                      <a:r>
                        <a:rPr kumimoji="0" lang="en-US" sz="1800" kern="1200" dirty="0" smtClean="0">
                          <a:solidFill>
                            <a:schemeClr val="dk1"/>
                          </a:solidFill>
                          <a:latin typeface="+mn-lt"/>
                          <a:ea typeface="+mn-ea"/>
                          <a:cs typeface="+mn-cs"/>
                        </a:rPr>
                        <a:t>670 (Fin)</a:t>
                      </a:r>
                    </a:p>
                    <a:p>
                      <a:r>
                        <a:rPr kumimoji="0" lang="en-US" sz="1800" kern="1200" dirty="0" smtClean="0">
                          <a:solidFill>
                            <a:schemeClr val="dk1"/>
                          </a:solidFill>
                          <a:latin typeface="+mn-lt"/>
                          <a:ea typeface="+mn-ea"/>
                          <a:cs typeface="+mn-cs"/>
                        </a:rPr>
                        <a:t>675 (Systems)</a:t>
                      </a:r>
                    </a:p>
                    <a:p>
                      <a:r>
                        <a:rPr kumimoji="0" lang="en-US" sz="1800" kern="1200" dirty="0" smtClean="0">
                          <a:solidFill>
                            <a:schemeClr val="dk1"/>
                          </a:solidFill>
                          <a:latin typeface="+mn-lt"/>
                          <a:ea typeface="+mn-ea"/>
                          <a:cs typeface="+mn-cs"/>
                        </a:rPr>
                        <a:t>681 (Managerial)</a:t>
                      </a:r>
                    </a:p>
                    <a:p>
                      <a:endParaRPr lang="en-US" dirty="0"/>
                    </a:p>
                  </a:txBody>
                  <a:tcPr/>
                </a:tc>
              </a:tr>
              <a:tr h="1318123">
                <a:tc>
                  <a:txBody>
                    <a:bodyPr/>
                    <a:lstStyle/>
                    <a:p>
                      <a:r>
                        <a:rPr lang="en-US" dirty="0" smtClean="0"/>
                        <a:t>SLO 6: Global/ International</a:t>
                      </a:r>
                      <a:endParaRPr lang="en-US" dirty="0"/>
                    </a:p>
                  </a:txBody>
                  <a:tcPr/>
                </a:tc>
                <a:tc>
                  <a:txBody>
                    <a:bodyPr/>
                    <a:lstStyle/>
                    <a:p>
                      <a:r>
                        <a:rPr lang="en-US" dirty="0" smtClean="0"/>
                        <a:t>No prior SLO</a:t>
                      </a:r>
                      <a:endParaRPr lang="en-US" dirty="0"/>
                    </a:p>
                  </a:txBody>
                  <a:tcPr/>
                </a:tc>
                <a:tc>
                  <a:txBody>
                    <a:bodyPr/>
                    <a:lstStyle/>
                    <a:p>
                      <a:pPr marL="342900" marR="0" lvl="0" indent="-342900">
                        <a:lnSpc>
                          <a:spcPct val="115000"/>
                        </a:lnSpc>
                        <a:spcBef>
                          <a:spcPts val="0"/>
                        </a:spcBef>
                        <a:spcAft>
                          <a:spcPts val="0"/>
                        </a:spcAft>
                        <a:buFont typeface="Symbol"/>
                        <a:buChar char=""/>
                      </a:pPr>
                      <a:r>
                        <a:rPr lang="en-US" sz="1800" dirty="0">
                          <a:latin typeface="+mn-lt"/>
                          <a:ea typeface="Calibri"/>
                          <a:cs typeface="Times New Roman"/>
                        </a:rPr>
                        <a:t>Written assignment</a:t>
                      </a:r>
                    </a:p>
                    <a:p>
                      <a:pPr marL="342900" marR="0" lvl="0" indent="-342900">
                        <a:lnSpc>
                          <a:spcPct val="115000"/>
                        </a:lnSpc>
                        <a:spcBef>
                          <a:spcPts val="0"/>
                        </a:spcBef>
                        <a:spcAft>
                          <a:spcPts val="0"/>
                        </a:spcAft>
                        <a:buFont typeface="Symbol"/>
                        <a:buChar char=""/>
                      </a:pPr>
                      <a:r>
                        <a:rPr lang="en-US" sz="1800" dirty="0">
                          <a:latin typeface="+mn-lt"/>
                          <a:ea typeface="Calibri"/>
                          <a:cs typeface="Times New Roman"/>
                        </a:rPr>
                        <a:t>Exam questions</a:t>
                      </a:r>
                    </a:p>
                  </a:txBody>
                  <a:tcPr marL="68580" marR="68580" marT="0" marB="0"/>
                </a:tc>
                <a:tc>
                  <a:txBody>
                    <a:bodyPr/>
                    <a:lstStyle/>
                    <a:p>
                      <a:r>
                        <a:rPr kumimoji="0" lang="en-US" sz="1800" kern="1200" dirty="0" smtClean="0">
                          <a:solidFill>
                            <a:schemeClr val="dk1"/>
                          </a:solidFill>
                          <a:latin typeface="+mn-lt"/>
                          <a:ea typeface="+mn-ea"/>
                          <a:cs typeface="+mn-cs"/>
                        </a:rPr>
                        <a:t>659 (</a:t>
                      </a:r>
                      <a:r>
                        <a:rPr kumimoji="0" lang="en-US" sz="1800" kern="1200" dirty="0" err="1" smtClean="0">
                          <a:solidFill>
                            <a:schemeClr val="dk1"/>
                          </a:solidFill>
                          <a:latin typeface="+mn-lt"/>
                          <a:ea typeface="+mn-ea"/>
                          <a:cs typeface="+mn-cs"/>
                        </a:rPr>
                        <a:t>MacKenzie</a:t>
                      </a:r>
                      <a:r>
                        <a:rPr kumimoji="0" lang="en-US" sz="1800" kern="1200" dirty="0" smtClean="0">
                          <a:solidFill>
                            <a:schemeClr val="dk1"/>
                          </a:solidFill>
                          <a:latin typeface="+mn-lt"/>
                          <a:ea typeface="+mn-ea"/>
                          <a:cs typeface="+mn-cs"/>
                        </a:rPr>
                        <a:t>)</a:t>
                      </a:r>
                    </a:p>
                    <a:p>
                      <a:r>
                        <a:rPr kumimoji="0" lang="en-US" sz="1800" kern="1200" dirty="0" smtClean="0">
                          <a:solidFill>
                            <a:schemeClr val="dk1"/>
                          </a:solidFill>
                          <a:latin typeface="+mn-lt"/>
                          <a:ea typeface="+mn-ea"/>
                          <a:cs typeface="+mn-cs"/>
                        </a:rPr>
                        <a:t>661</a:t>
                      </a:r>
                    </a:p>
                    <a:p>
                      <a:r>
                        <a:rPr kumimoji="0" lang="en-US" sz="1800" kern="1200" dirty="0" smtClean="0">
                          <a:solidFill>
                            <a:schemeClr val="dk1"/>
                          </a:solidFill>
                          <a:latin typeface="+mn-lt"/>
                          <a:ea typeface="+mn-ea"/>
                          <a:cs typeface="+mn-cs"/>
                        </a:rPr>
                        <a:t>681</a:t>
                      </a:r>
                    </a:p>
                    <a:p>
                      <a:r>
                        <a:rPr kumimoji="0" lang="en-US" sz="1800" kern="1200" dirty="0" smtClean="0">
                          <a:solidFill>
                            <a:schemeClr val="dk1"/>
                          </a:solidFill>
                          <a:latin typeface="+mn-lt"/>
                          <a:ea typeface="+mn-ea"/>
                          <a:cs typeface="+mn-cs"/>
                        </a:rPr>
                        <a:t>790</a:t>
                      </a:r>
                      <a:r>
                        <a:rPr lang="en-US" dirty="0" smtClean="0"/>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763000" cy="1054394"/>
          </a:xfrm>
        </p:spPr>
        <p:txBody>
          <a:bodyPr>
            <a:noAutofit/>
          </a:bodyPr>
          <a:lstStyle/>
          <a:p>
            <a:r>
              <a:rPr lang="en-US" sz="3600" dirty="0" smtClean="0"/>
              <a:t>Goals and Learning Outcomes for MS Accountancy </a:t>
            </a:r>
            <a:br>
              <a:rPr lang="en-US" sz="3600" dirty="0" smtClean="0"/>
            </a:br>
            <a:endParaRPr lang="en-US" sz="3600" dirty="0"/>
          </a:p>
        </p:txBody>
      </p:sp>
      <p:sp>
        <p:nvSpPr>
          <p:cNvPr id="3" name="Content Placeholder 2"/>
          <p:cNvSpPr>
            <a:spLocks noGrp="1"/>
          </p:cNvSpPr>
          <p:nvPr>
            <p:ph idx="1"/>
          </p:nvPr>
        </p:nvSpPr>
        <p:spPr>
          <a:xfrm>
            <a:off x="152400" y="1719070"/>
            <a:ext cx="8839199" cy="4910329"/>
          </a:xfrm>
        </p:spPr>
        <p:txBody>
          <a:bodyPr>
            <a:normAutofit fontScale="92500" lnSpcReduction="10000"/>
          </a:bodyPr>
          <a:lstStyle/>
          <a:p>
            <a:r>
              <a:rPr lang="en-US" sz="2400" b="1" dirty="0" smtClean="0"/>
              <a:t>Goal 1: Communication Skills</a:t>
            </a:r>
            <a:endParaRPr lang="en-US" sz="2400" dirty="0" smtClean="0"/>
          </a:p>
          <a:p>
            <a:pPr lvl="1"/>
            <a:r>
              <a:rPr lang="en-US" b="1" dirty="0" smtClean="0"/>
              <a:t>Desired Bloom’s Taxonomy level: Analysis (4)</a:t>
            </a:r>
            <a:endParaRPr lang="en-US" dirty="0" smtClean="0"/>
          </a:p>
          <a:p>
            <a:pPr lvl="1"/>
            <a:r>
              <a:rPr lang="en-US" sz="1700" b="1" dirty="0" smtClean="0"/>
              <a:t>SLO 1:</a:t>
            </a:r>
            <a:r>
              <a:rPr lang="en-US" sz="1700" dirty="0" smtClean="0"/>
              <a:t> Students will be able to compare, contrast, interpret, or criticize accounting and business decisions and information using professional business communication.</a:t>
            </a:r>
          </a:p>
          <a:p>
            <a:endParaRPr lang="en-US" sz="1900" dirty="0" smtClean="0"/>
          </a:p>
          <a:p>
            <a:r>
              <a:rPr lang="en-US" sz="2400" b="1" dirty="0" smtClean="0"/>
              <a:t>Goal 2: Group/Interpersonal Skills</a:t>
            </a:r>
            <a:endParaRPr lang="en-US" sz="2400" dirty="0" smtClean="0"/>
          </a:p>
          <a:p>
            <a:pPr lvl="1"/>
            <a:r>
              <a:rPr lang="en-US" sz="1900" b="1" dirty="0" smtClean="0"/>
              <a:t>Desired Bloom’s Taxonomy level: Application (3)</a:t>
            </a:r>
            <a:endParaRPr lang="en-US" sz="1900" dirty="0" smtClean="0"/>
          </a:p>
          <a:p>
            <a:pPr lvl="1"/>
            <a:r>
              <a:rPr lang="en-US" sz="1700" b="1" dirty="0" smtClean="0"/>
              <a:t>SLO 2: </a:t>
            </a:r>
            <a:r>
              <a:rPr lang="en-US" sz="1700" dirty="0" smtClean="0"/>
              <a:t>Students will be able to actively participate in team decision making.  Skills that represent active participation include interpersonal skills, motivation, attitude, and meaningful contributions to team decision making.</a:t>
            </a:r>
          </a:p>
          <a:p>
            <a:pPr>
              <a:buNone/>
            </a:pPr>
            <a:endParaRPr lang="en-US" sz="1800" dirty="0" smtClean="0"/>
          </a:p>
          <a:p>
            <a:r>
              <a:rPr lang="en-US" sz="2400" b="1" dirty="0" smtClean="0"/>
              <a:t>Goal 3: Ethics</a:t>
            </a:r>
            <a:endParaRPr lang="en-US" sz="2400" dirty="0" smtClean="0"/>
          </a:p>
          <a:p>
            <a:pPr lvl="1"/>
            <a:r>
              <a:rPr lang="en-US" sz="1900" b="1" dirty="0" smtClean="0"/>
              <a:t>Desired Bloom’s Taxonomy level: Analysis (4)</a:t>
            </a:r>
            <a:endParaRPr lang="en-US" sz="1900" dirty="0" smtClean="0"/>
          </a:p>
          <a:p>
            <a:pPr lvl="1"/>
            <a:r>
              <a:rPr lang="en-US" sz="1700" b="1" dirty="0" smtClean="0"/>
              <a:t>SLO 3:</a:t>
            </a:r>
            <a:r>
              <a:rPr lang="en-US" sz="1700" dirty="0" smtClean="0"/>
              <a:t> Students will be able to apply ethical judgment and professional standards in analyzing situations and formulating accounting and business decisions.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1260" cy="1054394"/>
          </a:xfrm>
        </p:spPr>
        <p:txBody>
          <a:bodyPr>
            <a:noAutofit/>
          </a:bodyPr>
          <a:lstStyle/>
          <a:p>
            <a:r>
              <a:rPr lang="en-US" sz="3600" dirty="0" smtClean="0"/>
              <a:t>Goals and Learning Outcomes for MS Accountancy </a:t>
            </a:r>
            <a:endParaRPr lang="en-US" sz="3600" dirty="0"/>
          </a:p>
        </p:txBody>
      </p:sp>
      <p:sp>
        <p:nvSpPr>
          <p:cNvPr id="3" name="Content Placeholder 2"/>
          <p:cNvSpPr>
            <a:spLocks noGrp="1"/>
          </p:cNvSpPr>
          <p:nvPr>
            <p:ph idx="1"/>
          </p:nvPr>
        </p:nvSpPr>
        <p:spPr>
          <a:xfrm>
            <a:off x="228600" y="1676400"/>
            <a:ext cx="8763000" cy="5028921"/>
          </a:xfrm>
        </p:spPr>
        <p:txBody>
          <a:bodyPr>
            <a:normAutofit fontScale="85000" lnSpcReduction="10000"/>
          </a:bodyPr>
          <a:lstStyle/>
          <a:p>
            <a:r>
              <a:rPr lang="en-US" sz="2400" b="1" dirty="0" smtClean="0"/>
              <a:t>Goal 4: Research</a:t>
            </a:r>
            <a:endParaRPr lang="en-US" sz="2400" dirty="0" smtClean="0"/>
          </a:p>
          <a:p>
            <a:r>
              <a:rPr lang="en-US" sz="1800" b="1" dirty="0" smtClean="0"/>
              <a:t>Desired Bloom’s Taxonomy level: Analysis (4)</a:t>
            </a:r>
            <a:endParaRPr lang="en-US" sz="1800" dirty="0" smtClean="0"/>
          </a:p>
          <a:p>
            <a:r>
              <a:rPr lang="en-US" sz="1700" b="1" dirty="0" smtClean="0"/>
              <a:t>SLO 4:</a:t>
            </a:r>
            <a:r>
              <a:rPr lang="en-US" sz="1700" dirty="0" smtClean="0"/>
              <a:t> Students will be able to use relevant research tools and academic/professional literature to analyze or take a position in accounting and business situations.</a:t>
            </a:r>
          </a:p>
          <a:p>
            <a:endParaRPr lang="en-US" dirty="0" smtClean="0"/>
          </a:p>
          <a:p>
            <a:r>
              <a:rPr lang="en-US" sz="2400" b="1" dirty="0" smtClean="0"/>
              <a:t>Goal 5: Problem Solving/Critical Thinking/Technical Competence</a:t>
            </a:r>
            <a:endParaRPr lang="en-US" sz="2400" dirty="0" smtClean="0"/>
          </a:p>
          <a:p>
            <a:r>
              <a:rPr lang="en-US" b="1" dirty="0" smtClean="0"/>
              <a:t>Desired Bloom’s Taxonomy level: Synthesis (5)</a:t>
            </a:r>
            <a:endParaRPr lang="en-US" dirty="0" smtClean="0"/>
          </a:p>
          <a:p>
            <a:r>
              <a:rPr lang="en-US" sz="1900" b="1" dirty="0" smtClean="0"/>
              <a:t>SLO 5:</a:t>
            </a:r>
            <a:r>
              <a:rPr lang="en-US" sz="1900" dirty="0" smtClean="0"/>
              <a:t> Students will be able to address unstructured problems in the areas of accounting information systems, financial reporting, or taxation.  Unstructured problem solving involves using discipline-specific technical knowledge and skills to anticipate issues, formulate hypotheses, develop conclusions, or recognize the strategic role of accounting in business organizations and society.</a:t>
            </a:r>
          </a:p>
          <a:p>
            <a:endParaRPr lang="en-US" sz="1800" dirty="0" smtClean="0"/>
          </a:p>
          <a:p>
            <a:r>
              <a:rPr lang="en-US" sz="2600" b="1" dirty="0" smtClean="0"/>
              <a:t>Goal 6: Global/International</a:t>
            </a:r>
            <a:endParaRPr lang="en-US" sz="2600" dirty="0" smtClean="0"/>
          </a:p>
          <a:p>
            <a:r>
              <a:rPr lang="en-US" sz="1946" b="1" dirty="0" smtClean="0"/>
              <a:t>Desired Bloom’s Taxonomy level: Comprehension (2)</a:t>
            </a:r>
            <a:endParaRPr lang="en-US" sz="1946" dirty="0" smtClean="0"/>
          </a:p>
          <a:p>
            <a:r>
              <a:rPr lang="en-US" sz="1900" b="1" dirty="0" smtClean="0"/>
              <a:t>SLO 6:</a:t>
            </a:r>
            <a:r>
              <a:rPr lang="en-US" sz="1900" dirty="0" smtClean="0"/>
              <a:t> Students will be able to comprehend an international perspective and appreciate the significance of diversity and cultural differences in the global business environment.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1260" cy="1054394"/>
          </a:xfrm>
        </p:spPr>
        <p:txBody>
          <a:bodyPr>
            <a:normAutofit/>
          </a:bodyPr>
          <a:lstStyle/>
          <a:p>
            <a:r>
              <a:rPr lang="en-US" sz="4400" dirty="0" smtClean="0"/>
              <a:t>MSA Curriculum Map</a:t>
            </a:r>
            <a:endParaRPr lang="en-US" sz="4400" dirty="0"/>
          </a:p>
        </p:txBody>
      </p:sp>
      <p:pic>
        <p:nvPicPr>
          <p:cNvPr id="6" name="Picture 5"/>
          <p:cNvPicPr>
            <a:picLocks noChangeAspect="1"/>
          </p:cNvPicPr>
          <p:nvPr/>
        </p:nvPicPr>
        <p:blipFill>
          <a:blip r:embed="rId2"/>
          <a:stretch>
            <a:fillRect/>
          </a:stretch>
        </p:blipFill>
        <p:spPr>
          <a:xfrm>
            <a:off x="228600" y="1828800"/>
            <a:ext cx="8645600" cy="475092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MSA Curriculum Map</a:t>
            </a:r>
            <a:endParaRPr lang="en-US" sz="4400" dirty="0"/>
          </a:p>
        </p:txBody>
      </p:sp>
      <p:pic>
        <p:nvPicPr>
          <p:cNvPr id="4" name="Picture 3"/>
          <p:cNvPicPr>
            <a:picLocks noChangeAspect="1"/>
          </p:cNvPicPr>
          <p:nvPr/>
        </p:nvPicPr>
        <p:blipFill>
          <a:blip r:embed="rId2"/>
          <a:srcRect b="19816"/>
          <a:stretch>
            <a:fillRect/>
          </a:stretch>
        </p:blipFill>
        <p:spPr>
          <a:xfrm>
            <a:off x="261521" y="1543903"/>
            <a:ext cx="8573609" cy="4215213"/>
          </a:xfrm>
          <a:prstGeom prst="rect">
            <a:avLst/>
          </a:prstGeom>
        </p:spPr>
      </p:pic>
      <p:sp>
        <p:nvSpPr>
          <p:cNvPr id="5" name="TextBox 4"/>
          <p:cNvSpPr txBox="1"/>
          <p:nvPr/>
        </p:nvSpPr>
        <p:spPr>
          <a:xfrm>
            <a:off x="128726" y="5778117"/>
            <a:ext cx="8839200" cy="1107996"/>
          </a:xfrm>
          <a:prstGeom prst="rect">
            <a:avLst/>
          </a:prstGeom>
          <a:noFill/>
        </p:spPr>
        <p:txBody>
          <a:bodyPr wrap="square" rtlCol="0">
            <a:spAutoFit/>
          </a:bodyPr>
          <a:lstStyle/>
          <a:p>
            <a:r>
              <a:rPr lang="en-US" sz="1200" dirty="0"/>
              <a:t>† Based on course-level SLOs (from CBA Assessment webpage); </a:t>
            </a:r>
            <a:endParaRPr lang="en-US" sz="1200" dirty="0" smtClean="0"/>
          </a:p>
          <a:p>
            <a:r>
              <a:rPr lang="en-US" sz="1200" dirty="0" smtClean="0"/>
              <a:t>* </a:t>
            </a:r>
            <a:r>
              <a:rPr lang="en-US" sz="1200" dirty="0"/>
              <a:t>Based on instructor evaluation of course, course-level SLOs will be updated accordingly.</a:t>
            </a:r>
          </a:p>
          <a:p>
            <a:r>
              <a:rPr lang="en-US" sz="1200" dirty="0"/>
              <a:t>‡ Inactive course.</a:t>
            </a:r>
          </a:p>
          <a:p>
            <a:r>
              <a:rPr lang="en-US" sz="1200" dirty="0"/>
              <a:t>PS/CT: Problem Solving/ Critical </a:t>
            </a:r>
            <a:r>
              <a:rPr lang="en-US" sz="1200" dirty="0" smtClean="0"/>
              <a:t>Thinking; TC</a:t>
            </a:r>
            <a:r>
              <a:rPr lang="en-US" sz="1200" dirty="0"/>
              <a:t>: Technical Competence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6858000" cy="1300530"/>
          </a:xfrm>
        </p:spPr>
        <p:txBody>
          <a:bodyPr>
            <a:normAutofit fontScale="90000"/>
          </a:bodyPr>
          <a:lstStyle/>
          <a:p>
            <a:pPr algn="ctr"/>
            <a:r>
              <a:rPr lang="en-US" sz="6700" dirty="0" smtClean="0"/>
              <a:t>MARKETING DEPARTMENT</a:t>
            </a:r>
            <a:br>
              <a:rPr lang="en-US" sz="6700" dirty="0" smtClean="0"/>
            </a:br>
            <a:r>
              <a:rPr lang="en-US" dirty="0" smtClean="0"/>
              <a:t> </a:t>
            </a:r>
            <a:endParaRPr lang="en-US" dirty="0"/>
          </a:p>
        </p:txBody>
      </p:sp>
      <p:sp>
        <p:nvSpPr>
          <p:cNvPr id="3" name="Subtitle 2"/>
          <p:cNvSpPr>
            <a:spLocks noGrp="1"/>
          </p:cNvSpPr>
          <p:nvPr>
            <p:ph type="subTitle" idx="1"/>
          </p:nvPr>
        </p:nvSpPr>
        <p:spPr>
          <a:xfrm>
            <a:off x="533400" y="3505200"/>
            <a:ext cx="6019800" cy="2891956"/>
          </a:xfrm>
        </p:spPr>
        <p:txBody>
          <a:bodyPr>
            <a:normAutofit/>
          </a:bodyPr>
          <a:lstStyle/>
          <a:p>
            <a:pPr algn="ctr"/>
            <a:r>
              <a:rPr lang="en-US" sz="3600" dirty="0">
                <a:latin typeface="Georgia" pitchFamily="18" charset="0"/>
              </a:rPr>
              <a:t>Evaluating </a:t>
            </a:r>
            <a:r>
              <a:rPr lang="en-US" sz="3600" dirty="0" smtClean="0">
                <a:latin typeface="Georgia" pitchFamily="18" charset="0"/>
              </a:rPr>
              <a:t>Individual </a:t>
            </a:r>
            <a:r>
              <a:rPr lang="en-US" sz="3600" dirty="0">
                <a:latin typeface="Georgia" pitchFamily="18" charset="0"/>
              </a:rPr>
              <a:t>Students</a:t>
            </a:r>
            <a:br>
              <a:rPr lang="en-US" sz="3600" dirty="0">
                <a:latin typeface="Georgia" pitchFamily="18" charset="0"/>
              </a:rPr>
            </a:br>
            <a:r>
              <a:rPr lang="en-US" sz="3600" dirty="0">
                <a:latin typeface="Georgia" pitchFamily="18" charset="0"/>
              </a:rPr>
              <a:t>	in a Group Project Class</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55847"/>
            <a:ext cx="8763000" cy="1054394"/>
          </a:xfrm>
        </p:spPr>
        <p:txBody>
          <a:bodyPr>
            <a:normAutofit fontScale="90000"/>
          </a:bodyPr>
          <a:lstStyle/>
          <a:p>
            <a:r>
              <a:rPr lang="en-US" sz="3100" b="1" dirty="0" smtClean="0">
                <a:latin typeface="Georgia" pitchFamily="18" charset="0"/>
              </a:rPr>
              <a:t>Evaluating Individual Students</a:t>
            </a:r>
            <a:br>
              <a:rPr lang="en-US" sz="3100" b="1" dirty="0" smtClean="0">
                <a:latin typeface="Georgia" pitchFamily="18" charset="0"/>
              </a:rPr>
            </a:br>
            <a:r>
              <a:rPr lang="en-US" sz="3100" b="1" dirty="0">
                <a:latin typeface="Georgia" pitchFamily="18" charset="0"/>
              </a:rPr>
              <a:t>	</a:t>
            </a:r>
            <a:r>
              <a:rPr lang="en-US" sz="3100" b="1" dirty="0" smtClean="0">
                <a:latin typeface="Georgia" pitchFamily="18" charset="0"/>
              </a:rPr>
              <a:t>in a Group </a:t>
            </a:r>
            <a:r>
              <a:rPr lang="en-US" sz="3100" b="1" dirty="0">
                <a:latin typeface="Georgia" pitchFamily="18" charset="0"/>
              </a:rPr>
              <a:t>P</a:t>
            </a:r>
            <a:r>
              <a:rPr lang="en-US" sz="3100" b="1" dirty="0" smtClean="0">
                <a:latin typeface="Georgia" pitchFamily="18" charset="0"/>
              </a:rPr>
              <a:t>roject Class</a:t>
            </a:r>
            <a:endParaRPr lang="en-US" sz="3100" b="1" dirty="0">
              <a:latin typeface="Georgia" pitchFamily="18" charset="0"/>
            </a:endParaRPr>
          </a:p>
        </p:txBody>
      </p:sp>
      <p:sp>
        <p:nvSpPr>
          <p:cNvPr id="5" name="Content Placeholder 4"/>
          <p:cNvSpPr>
            <a:spLocks noGrp="1"/>
          </p:cNvSpPr>
          <p:nvPr>
            <p:ph idx="1"/>
          </p:nvPr>
        </p:nvSpPr>
        <p:spPr/>
        <p:txBody>
          <a:bodyPr>
            <a:normAutofit lnSpcReduction="10000"/>
          </a:bodyPr>
          <a:lstStyle/>
          <a:p>
            <a:r>
              <a:rPr lang="en-US" sz="3200" b="1" i="1" dirty="0"/>
              <a:t>Goal 5: Understand how to develop and evaluate strategic and tactical IMC plans and programs and assess communications effectiveness.</a:t>
            </a:r>
            <a:endParaRPr lang="en-US" sz="3200" b="1" dirty="0"/>
          </a:p>
          <a:p>
            <a:pPr lvl="1"/>
            <a:r>
              <a:rPr lang="en-US" sz="2800" dirty="0"/>
              <a:t>5.1	Analyze IMC strategies and plans that include various promotional mix elements including: advertising, public relations, sales promotion, direct marketing, the Internet, and interactive methods.</a:t>
            </a:r>
          </a:p>
          <a:p>
            <a:pPr lvl="1"/>
            <a:r>
              <a:rPr lang="en-US" sz="2800" dirty="0">
                <a:solidFill>
                  <a:srgbClr val="FF0000"/>
                </a:solidFill>
              </a:rPr>
              <a:t>5.2	Analyze an IMC plan.</a:t>
            </a:r>
          </a:p>
          <a:p>
            <a:endParaRPr lang="en-US" dirty="0"/>
          </a:p>
        </p:txBody>
      </p:sp>
    </p:spTree>
    <p:extLst>
      <p:ext uri="{BB962C8B-B14F-4D97-AF65-F5344CB8AC3E}">
        <p14:creationId xmlns:p14="http://schemas.microsoft.com/office/powerpoint/2010/main" val="294825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5847"/>
            <a:ext cx="8763000" cy="1054394"/>
          </a:xfrm>
        </p:spPr>
        <p:txBody>
          <a:bodyPr>
            <a:normAutofit fontScale="90000"/>
          </a:bodyPr>
          <a:lstStyle/>
          <a:p>
            <a:r>
              <a:rPr lang="en-US" sz="3100" b="1" dirty="0" smtClean="0">
                <a:latin typeface="Georgia" pitchFamily="18" charset="0"/>
              </a:rPr>
              <a:t>Evaluating Individual Students</a:t>
            </a:r>
            <a:br>
              <a:rPr lang="en-US" sz="3100" b="1" dirty="0" smtClean="0">
                <a:latin typeface="Georgia" pitchFamily="18" charset="0"/>
              </a:rPr>
            </a:br>
            <a:r>
              <a:rPr lang="en-US" sz="3100" b="1" dirty="0" smtClean="0">
                <a:latin typeface="Georgia" pitchFamily="18" charset="0"/>
              </a:rPr>
              <a:t>	in a Group Project Class</a:t>
            </a:r>
            <a:endParaRPr lang="en-US" sz="31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4400" dirty="0" smtClean="0"/>
              <a:t>Videotape an IMC class presentation</a:t>
            </a:r>
          </a:p>
          <a:p>
            <a:pPr marL="514350" indent="-514350">
              <a:buFont typeface="+mj-lt"/>
              <a:buAutoNum type="arabicPeriod"/>
            </a:pPr>
            <a:r>
              <a:rPr lang="en-US" sz="4400" dirty="0" smtClean="0"/>
              <a:t>Instructor evaluates the presentation using rubric</a:t>
            </a:r>
          </a:p>
          <a:p>
            <a:pPr marL="0" indent="0">
              <a:buNone/>
            </a:pPr>
            <a:endParaRPr lang="en-US" sz="4400" dirty="0"/>
          </a:p>
        </p:txBody>
      </p:sp>
    </p:spTree>
    <p:extLst>
      <p:ext uri="{BB962C8B-B14F-4D97-AF65-F5344CB8AC3E}">
        <p14:creationId xmlns:p14="http://schemas.microsoft.com/office/powerpoint/2010/main" val="233504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84278503"/>
              </p:ext>
            </p:extLst>
          </p:nvPr>
        </p:nvGraphicFramePr>
        <p:xfrm>
          <a:off x="914400" y="762000"/>
          <a:ext cx="7749637" cy="7696200"/>
        </p:xfrm>
        <a:graphic>
          <a:graphicData uri="http://schemas.openxmlformats.org/drawingml/2006/table">
            <a:tbl>
              <a:tblPr firstRow="1" firstCol="1" bandRow="1" bandCol="1">
                <a:tableStyleId>{5C22544A-7EE6-4342-B048-85BDC9FD1C3A}</a:tableStyleId>
              </a:tblPr>
              <a:tblGrid>
                <a:gridCol w="893390"/>
                <a:gridCol w="2077651"/>
                <a:gridCol w="2025709"/>
                <a:gridCol w="2077651"/>
                <a:gridCol w="675236"/>
              </a:tblGrid>
              <a:tr h="160798">
                <a:tc>
                  <a:txBody>
                    <a:bodyPr/>
                    <a:lstStyle/>
                    <a:p>
                      <a:pPr marL="0" marR="0" algn="ctr">
                        <a:lnSpc>
                          <a:spcPct val="115000"/>
                        </a:lnSpc>
                        <a:spcBef>
                          <a:spcPts val="0"/>
                        </a:spcBef>
                        <a:spcAft>
                          <a:spcPts val="0"/>
                        </a:spcAft>
                      </a:pPr>
                      <a:r>
                        <a:rPr lang="en-US" sz="800" dirty="0">
                          <a:effectLst/>
                        </a:rPr>
                        <a:t> </a:t>
                      </a:r>
                      <a:endParaRPr lang="en-US" sz="700" dirty="0">
                        <a:effectLst/>
                        <a:latin typeface="Calibri"/>
                        <a:ea typeface="Calibri"/>
                        <a:cs typeface="Times New Roman"/>
                      </a:endParaRPr>
                    </a:p>
                  </a:txBody>
                  <a:tcPr marL="45179" marR="45179" marT="0" marB="0"/>
                </a:tc>
                <a:tc>
                  <a:txBody>
                    <a:bodyPr/>
                    <a:lstStyle/>
                    <a:p>
                      <a:pPr marL="0" marR="0" algn="ctr">
                        <a:lnSpc>
                          <a:spcPct val="115000"/>
                        </a:lnSpc>
                        <a:spcBef>
                          <a:spcPts val="0"/>
                        </a:spcBef>
                        <a:spcAft>
                          <a:spcPts val="0"/>
                        </a:spcAft>
                      </a:pPr>
                      <a:r>
                        <a:rPr lang="en-US" sz="800">
                          <a:effectLst/>
                        </a:rPr>
                        <a:t>Below Expectations (1-2 Pts)</a:t>
                      </a:r>
                      <a:endParaRPr lang="en-US" sz="700">
                        <a:effectLst/>
                        <a:latin typeface="Calibri"/>
                        <a:ea typeface="Calibri"/>
                        <a:cs typeface="Times New Roman"/>
                      </a:endParaRPr>
                    </a:p>
                  </a:txBody>
                  <a:tcPr marL="45179" marR="45179" marT="0" marB="0"/>
                </a:tc>
                <a:tc>
                  <a:txBody>
                    <a:bodyPr/>
                    <a:lstStyle/>
                    <a:p>
                      <a:pPr marL="0" marR="0" algn="ctr">
                        <a:lnSpc>
                          <a:spcPct val="115000"/>
                        </a:lnSpc>
                        <a:spcBef>
                          <a:spcPts val="0"/>
                        </a:spcBef>
                        <a:spcAft>
                          <a:spcPts val="0"/>
                        </a:spcAft>
                      </a:pPr>
                      <a:r>
                        <a:rPr lang="en-US" sz="800">
                          <a:effectLst/>
                        </a:rPr>
                        <a:t>Meets Expectations (3-4 Pts)</a:t>
                      </a:r>
                      <a:endParaRPr lang="en-US" sz="700">
                        <a:effectLst/>
                        <a:latin typeface="Calibri"/>
                        <a:ea typeface="Calibri"/>
                        <a:cs typeface="Times New Roman"/>
                      </a:endParaRPr>
                    </a:p>
                  </a:txBody>
                  <a:tcPr marL="45179" marR="45179" marT="0" marB="0"/>
                </a:tc>
                <a:tc>
                  <a:txBody>
                    <a:bodyPr/>
                    <a:lstStyle/>
                    <a:p>
                      <a:pPr marL="0" marR="0" algn="ctr">
                        <a:lnSpc>
                          <a:spcPct val="115000"/>
                        </a:lnSpc>
                        <a:spcBef>
                          <a:spcPts val="0"/>
                        </a:spcBef>
                        <a:spcAft>
                          <a:spcPts val="0"/>
                        </a:spcAft>
                      </a:pPr>
                      <a:r>
                        <a:rPr lang="en-US" sz="800">
                          <a:effectLst/>
                        </a:rPr>
                        <a:t>Exceeds Expectations (5-6 Pts)</a:t>
                      </a:r>
                      <a:endParaRPr lang="en-US" sz="700">
                        <a:effectLst/>
                        <a:latin typeface="Calibri"/>
                        <a:ea typeface="Calibri"/>
                        <a:cs typeface="Times New Roman"/>
                      </a:endParaRPr>
                    </a:p>
                  </a:txBody>
                  <a:tcPr marL="45179" marR="45179" marT="0" marB="0"/>
                </a:tc>
                <a:tc>
                  <a:txBody>
                    <a:bodyPr/>
                    <a:lstStyle/>
                    <a:p>
                      <a:pPr marL="0" marR="0" algn="ctr">
                        <a:lnSpc>
                          <a:spcPct val="115000"/>
                        </a:lnSpc>
                        <a:spcBef>
                          <a:spcPts val="0"/>
                        </a:spcBef>
                        <a:spcAft>
                          <a:spcPts val="0"/>
                        </a:spcAft>
                      </a:pPr>
                      <a:r>
                        <a:rPr lang="en-US" sz="800">
                          <a:effectLst/>
                        </a:rPr>
                        <a:t>POINTS</a:t>
                      </a:r>
                      <a:endParaRPr lang="en-US" sz="700">
                        <a:effectLst/>
                        <a:latin typeface="Calibri"/>
                        <a:ea typeface="Calibri"/>
                        <a:cs typeface="Times New Roman"/>
                      </a:endParaRPr>
                    </a:p>
                  </a:txBody>
                  <a:tcPr marL="45179" marR="45179" marT="0" marB="0"/>
                </a:tc>
              </a:tr>
              <a:tr h="999371">
                <a:tc>
                  <a:txBody>
                    <a:bodyPr/>
                    <a:lstStyle/>
                    <a:p>
                      <a:pPr marL="0" marR="0" algn="l">
                        <a:lnSpc>
                          <a:spcPct val="115000"/>
                        </a:lnSpc>
                        <a:spcBef>
                          <a:spcPts val="0"/>
                        </a:spcBef>
                        <a:spcAft>
                          <a:spcPts val="0"/>
                        </a:spcAft>
                      </a:pPr>
                      <a:r>
                        <a:rPr lang="en-US" sz="800">
                          <a:effectLst/>
                        </a:rPr>
                        <a:t>Situation Analysis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Aspects of background or relevant external environment variables not discussed. Research is not thorough or is missing completely. Identified target market(s) do not follow clearly from any research presented. </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Provides analysis of all relevant background including competition and external environment. Some research undertaken to support analysis. Target market(s) identified. Could be clearer how research led to target market.</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Background is comprehensively examined and assessed. Competition, external environment, and any other relevant issues thoroughly researched and discussed. Research clearly supports target market(s) choice.</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855401">
                <a:tc>
                  <a:txBody>
                    <a:bodyPr/>
                    <a:lstStyle/>
                    <a:p>
                      <a:pPr marL="0" marR="0" algn="l">
                        <a:lnSpc>
                          <a:spcPct val="115000"/>
                        </a:lnSpc>
                        <a:spcBef>
                          <a:spcPts val="0"/>
                        </a:spcBef>
                        <a:spcAft>
                          <a:spcPts val="0"/>
                        </a:spcAft>
                      </a:pPr>
                      <a:r>
                        <a:rPr lang="en-US" sz="800">
                          <a:effectLst/>
                        </a:rPr>
                        <a:t>Objectives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Communication objectives do not flow clearly from situation analysis. One or more objective may be difficult to measure, vague, and/or not clearly distinct from Marketing objectives. </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Complete communication objectives presented and follow reasonably well from situation analysis. </a:t>
                      </a:r>
                      <a:r>
                        <a:rPr lang="en-US" sz="700" dirty="0" err="1">
                          <a:effectLst/>
                        </a:rPr>
                        <a:t>Comm</a:t>
                      </a:r>
                      <a:r>
                        <a:rPr lang="en-US" sz="700" dirty="0">
                          <a:effectLst/>
                        </a:rPr>
                        <a:t> objectives are generally measurable and are distinguished from Marketing objectives. </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Communication objectives are clearly stated and flow fully and naturally from results of situation analysis. Objectives are specific, distinct from Marketing objectives, and measurable. </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711430">
                <a:tc>
                  <a:txBody>
                    <a:bodyPr/>
                    <a:lstStyle/>
                    <a:p>
                      <a:pPr marL="0" marR="0" algn="l">
                        <a:lnSpc>
                          <a:spcPct val="115000"/>
                        </a:lnSpc>
                        <a:spcBef>
                          <a:spcPts val="0"/>
                        </a:spcBef>
                        <a:spcAft>
                          <a:spcPts val="0"/>
                        </a:spcAft>
                      </a:pPr>
                      <a:r>
                        <a:rPr lang="en-US" sz="800">
                          <a:effectLst/>
                        </a:rPr>
                        <a:t>Message Strategy</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Basis of positioning is either missing or not presented clearly. If positioning is discussed, not clear what the connection between it and message strategy are. </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Message strategy is presented and positioning discussed but relationship between positioning platform and message strategy may not be totally clear.</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Message strategy is clearly presented and positions the product effectively. Positioning platform well-thought through and relationship between positioning and message are clear.</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567460">
                <a:tc>
                  <a:txBody>
                    <a:bodyPr/>
                    <a:lstStyle/>
                    <a:p>
                      <a:pPr marL="0" marR="0" algn="l">
                        <a:lnSpc>
                          <a:spcPct val="115000"/>
                        </a:lnSpc>
                        <a:spcBef>
                          <a:spcPts val="0"/>
                        </a:spcBef>
                        <a:spcAft>
                          <a:spcPts val="0"/>
                        </a:spcAft>
                      </a:pPr>
                      <a:r>
                        <a:rPr lang="en-US" sz="800">
                          <a:effectLst/>
                        </a:rPr>
                        <a:t>Media Strategy</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Important elements of media strategy may be missing. No clear connection between media &amp; message strategies.</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Media strategy is presented and explained. Media strategy is reasonably consistent with message strategy. </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Media strategy is clearly presented. Media strategy supports and enhances message. </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999371">
                <a:tc>
                  <a:txBody>
                    <a:bodyPr/>
                    <a:lstStyle/>
                    <a:p>
                      <a:pPr marL="0" marR="0" algn="l">
                        <a:lnSpc>
                          <a:spcPct val="115000"/>
                        </a:lnSpc>
                        <a:spcBef>
                          <a:spcPts val="0"/>
                        </a:spcBef>
                        <a:spcAft>
                          <a:spcPts val="0"/>
                        </a:spcAft>
                      </a:pPr>
                      <a:r>
                        <a:rPr lang="en-US" sz="800">
                          <a:effectLst/>
                        </a:rPr>
                        <a:t>Other Plan Elements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IMC plan omits one or more additional element that would contribute effectively. Appropriate public relations, direct marketing, Internet, sales promotion or support media are missing.</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IMC plan includes some additional elements that are appropriate. May include public relations, direct marketing, Internet, sales promotion or support media.</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IMC plan includes all additional elements that are appropriate (public relations, direct marketing, Internet, sales promotion, support media). Additional elements are clearly blended into positioning/message strategy.</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567460">
                <a:tc>
                  <a:txBody>
                    <a:bodyPr/>
                    <a:lstStyle/>
                    <a:p>
                      <a:pPr marL="0" marR="0" algn="l">
                        <a:lnSpc>
                          <a:spcPct val="115000"/>
                        </a:lnSpc>
                        <a:spcBef>
                          <a:spcPts val="0"/>
                        </a:spcBef>
                        <a:spcAft>
                          <a:spcPts val="0"/>
                        </a:spcAft>
                      </a:pPr>
                      <a:r>
                        <a:rPr lang="en-US" sz="800">
                          <a:effectLst/>
                        </a:rPr>
                        <a:t>Integration</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Lack of consistent message across two or more elements causes understanding of IMC to be questioned.</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Elements of IMC plan illustrate reasonable consistency and demonstrate understanding of the concept of IMC.</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The concept of IMC is clearly promoted and demonstrated through the consistent message woven throughout plan elements.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567460">
                <a:tc>
                  <a:txBody>
                    <a:bodyPr/>
                    <a:lstStyle/>
                    <a:p>
                      <a:pPr marL="0" marR="0" algn="l">
                        <a:lnSpc>
                          <a:spcPct val="115000"/>
                        </a:lnSpc>
                        <a:spcBef>
                          <a:spcPts val="0"/>
                        </a:spcBef>
                        <a:spcAft>
                          <a:spcPts val="0"/>
                        </a:spcAft>
                      </a:pPr>
                      <a:r>
                        <a:rPr lang="en-US" sz="800">
                          <a:effectLst/>
                        </a:rPr>
                        <a:t>Budget</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Budget fails to clearly account for all plan items, does not support objectives, or is missing altogether. </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Full budget is presented and appears to support the plan’s objectives. All plan items accounted for in budget. </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Budget carefully and fully details each plan element. Supports stated objectives and is reasonable given any existing constraints.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5179" marR="45179" marT="0" marB="0"/>
                </a:tc>
              </a:tr>
              <a:tr h="2267449">
                <a:tc>
                  <a:txBody>
                    <a:bodyPr/>
                    <a:lstStyle/>
                    <a:p>
                      <a:pPr marL="0" marR="0" algn="l">
                        <a:lnSpc>
                          <a:spcPct val="115000"/>
                        </a:lnSpc>
                        <a:spcBef>
                          <a:spcPts val="0"/>
                        </a:spcBef>
                        <a:spcAft>
                          <a:spcPts val="0"/>
                        </a:spcAft>
                      </a:pPr>
                      <a:r>
                        <a:rPr lang="en-US" sz="800">
                          <a:effectLst/>
                        </a:rPr>
                        <a:t>Effectiveness</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a:effectLst/>
                        </a:rPr>
                        <a:t>Plan for measuring effectiveness of IMC plan is weak. Method choice questionable or plan is missing altogether.</a:t>
                      </a:r>
                      <a:endParaRPr lang="en-US" sz="70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Plan for measuring effectiveness is presented. Choice of methods is reasonable.</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Measurement of all elements of IMC plan is clearly accounted for. Measurement methods are chosen/designed to produce clear results.</a:t>
                      </a:r>
                      <a:endParaRPr lang="en-US" sz="700" dirty="0">
                        <a:effectLst/>
                        <a:latin typeface="Calibri"/>
                        <a:ea typeface="Calibri"/>
                        <a:cs typeface="Times New Roman"/>
                      </a:endParaRPr>
                    </a:p>
                  </a:txBody>
                  <a:tcPr marL="45179" marR="45179" marT="0" marB="0"/>
                </a:tc>
                <a:tc>
                  <a:txBody>
                    <a:bodyPr/>
                    <a:lstStyle/>
                    <a:p>
                      <a:pPr marL="0" marR="0" algn="l">
                        <a:lnSpc>
                          <a:spcPct val="115000"/>
                        </a:lnSpc>
                        <a:spcBef>
                          <a:spcPts val="0"/>
                        </a:spcBef>
                        <a:spcAft>
                          <a:spcPts val="0"/>
                        </a:spcAft>
                      </a:pPr>
                      <a:r>
                        <a:rPr lang="en-US" sz="700" dirty="0">
                          <a:effectLst/>
                        </a:rPr>
                        <a:t> </a:t>
                      </a:r>
                      <a:endParaRPr lang="en-US" sz="700" dirty="0">
                        <a:effectLst/>
                        <a:latin typeface="Calibri"/>
                        <a:ea typeface="Calibri"/>
                        <a:cs typeface="Times New Roman"/>
                      </a:endParaRPr>
                    </a:p>
                  </a:txBody>
                  <a:tcPr marL="45179" marR="45179" marT="0" marB="0"/>
                </a:tc>
              </a:tr>
            </a:tbl>
          </a:graphicData>
        </a:graphic>
      </p:graphicFrame>
      <p:sp>
        <p:nvSpPr>
          <p:cNvPr id="5" name="Title 4"/>
          <p:cNvSpPr>
            <a:spLocks noGrp="1"/>
          </p:cNvSpPr>
          <p:nvPr>
            <p:ph type="title"/>
          </p:nvPr>
        </p:nvSpPr>
        <p:spPr>
          <a:xfrm>
            <a:off x="228600" y="-152400"/>
            <a:ext cx="8763000" cy="1143000"/>
          </a:xfrm>
        </p:spPr>
        <p:txBody>
          <a:bodyPr>
            <a:normAutofit/>
          </a:bodyPr>
          <a:lstStyle/>
          <a:p>
            <a:r>
              <a:rPr lang="en-US" sz="4000" b="1" dirty="0" smtClean="0"/>
              <a:t>Evaluation Rubric Developed</a:t>
            </a:r>
            <a:endParaRPr lang="en-US" sz="4000" b="1" dirty="0"/>
          </a:p>
        </p:txBody>
      </p:sp>
    </p:spTree>
    <p:extLst>
      <p:ext uri="{BB962C8B-B14F-4D97-AF65-F5344CB8AC3E}">
        <p14:creationId xmlns:p14="http://schemas.microsoft.com/office/powerpoint/2010/main" val="396070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5847"/>
            <a:ext cx="8839200" cy="1054394"/>
          </a:xfrm>
        </p:spPr>
        <p:txBody>
          <a:bodyPr>
            <a:normAutofit fontScale="90000"/>
          </a:bodyPr>
          <a:lstStyle/>
          <a:p>
            <a:r>
              <a:rPr lang="en-US" sz="3100" b="1" dirty="0" smtClean="0">
                <a:latin typeface="Georgia" pitchFamily="18" charset="0"/>
              </a:rPr>
              <a:t>Evaluating Individual Students</a:t>
            </a:r>
            <a:br>
              <a:rPr lang="en-US" sz="3100" b="1" dirty="0" smtClean="0">
                <a:latin typeface="Georgia" pitchFamily="18" charset="0"/>
              </a:rPr>
            </a:br>
            <a:r>
              <a:rPr lang="en-US" sz="3100" b="1" dirty="0" smtClean="0">
                <a:latin typeface="Georgia" pitchFamily="18" charset="0"/>
              </a:rPr>
              <a:t>	in a Group Project Class</a:t>
            </a:r>
            <a:endParaRPr lang="en-US" sz="31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Videotape an IMC class presentation</a:t>
            </a:r>
          </a:p>
          <a:p>
            <a:pPr marL="514350" indent="-514350">
              <a:buFont typeface="+mj-lt"/>
              <a:buAutoNum type="arabicPeriod"/>
            </a:pPr>
            <a:r>
              <a:rPr lang="en-US" sz="3200" dirty="0" smtClean="0"/>
              <a:t>Instructor evaluates the presentation using rubric</a:t>
            </a:r>
          </a:p>
          <a:p>
            <a:pPr marL="514350" indent="-514350">
              <a:buFont typeface="+mj-lt"/>
              <a:buAutoNum type="arabicPeriod"/>
            </a:pPr>
            <a:r>
              <a:rPr lang="en-US" sz="3200" dirty="0" smtClean="0"/>
              <a:t>Students view the presentation of previous IMC plan and the Plan itself</a:t>
            </a:r>
          </a:p>
          <a:p>
            <a:pPr marL="514350" indent="-514350">
              <a:buFont typeface="+mj-lt"/>
              <a:buAutoNum type="arabicPeriod"/>
            </a:pPr>
            <a:r>
              <a:rPr lang="en-US" sz="3200" dirty="0" smtClean="0"/>
              <a:t>Students individually evaluate the IMC program using the same rubric</a:t>
            </a:r>
          </a:p>
          <a:p>
            <a:pPr marL="514350" indent="-514350">
              <a:buFont typeface="+mj-lt"/>
              <a:buAutoNum type="arabicPeriod" startAt="6"/>
            </a:pPr>
            <a:endParaRPr lang="en-US" sz="2800" dirty="0"/>
          </a:p>
        </p:txBody>
      </p:sp>
    </p:spTree>
    <p:extLst>
      <p:ext uri="{BB962C8B-B14F-4D97-AF65-F5344CB8AC3E}">
        <p14:creationId xmlns:p14="http://schemas.microsoft.com/office/powerpoint/2010/main" val="112901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5847"/>
            <a:ext cx="8991600" cy="1054394"/>
          </a:xfrm>
        </p:spPr>
        <p:txBody>
          <a:bodyPr>
            <a:normAutofit/>
          </a:bodyPr>
          <a:lstStyle/>
          <a:p>
            <a:r>
              <a:rPr lang="en-US" sz="2800" b="1" dirty="0" smtClean="0">
                <a:latin typeface="Georgia" pitchFamily="18" charset="0"/>
              </a:rPr>
              <a:t>Evaluating Individual Students</a:t>
            </a:r>
            <a:br>
              <a:rPr lang="en-US" sz="2800" b="1" dirty="0" smtClean="0">
                <a:latin typeface="Georgia" pitchFamily="18" charset="0"/>
              </a:rPr>
            </a:br>
            <a:r>
              <a:rPr lang="en-US" sz="2800" b="1" dirty="0" smtClean="0">
                <a:latin typeface="Georgia" pitchFamily="18" charset="0"/>
              </a:rPr>
              <a:t>	in a Group Project Class</a:t>
            </a:r>
            <a:endParaRPr lang="en-US" sz="2800" b="1"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800" dirty="0" smtClean="0"/>
              <a:t>Videotape an IMC class presentation</a:t>
            </a:r>
          </a:p>
          <a:p>
            <a:pPr marL="514350" indent="-514350">
              <a:buFont typeface="+mj-lt"/>
              <a:buAutoNum type="arabicPeriod"/>
            </a:pPr>
            <a:r>
              <a:rPr lang="en-US" sz="2800" dirty="0" smtClean="0"/>
              <a:t>Instructor evaluates the presentation using rubric</a:t>
            </a:r>
          </a:p>
          <a:p>
            <a:pPr marL="514350" indent="-514350">
              <a:buFont typeface="+mj-lt"/>
              <a:buAutoNum type="arabicPeriod"/>
            </a:pPr>
            <a:r>
              <a:rPr lang="en-US" sz="2800" dirty="0" smtClean="0"/>
              <a:t>Students view the presentation of previous IMC</a:t>
            </a:r>
          </a:p>
          <a:p>
            <a:pPr marL="514350" indent="-514350">
              <a:buFont typeface="+mj-lt"/>
              <a:buAutoNum type="arabicPeriod"/>
            </a:pPr>
            <a:r>
              <a:rPr lang="en-US" sz="2800" dirty="0" smtClean="0"/>
              <a:t>Students individually evaluate the IMC program </a:t>
            </a:r>
          </a:p>
          <a:p>
            <a:pPr marL="514350" indent="-514350">
              <a:buFont typeface="+mj-lt"/>
              <a:buAutoNum type="arabicPeriod"/>
            </a:pPr>
            <a:r>
              <a:rPr lang="en-US" sz="2800" dirty="0" smtClean="0"/>
              <a:t>Instructor can use individual student scores</a:t>
            </a:r>
          </a:p>
          <a:p>
            <a:pPr marL="0" indent="0">
              <a:buNone/>
            </a:pPr>
            <a:r>
              <a:rPr lang="en-US" sz="2800" dirty="0"/>
              <a:t> </a:t>
            </a:r>
            <a:r>
              <a:rPr lang="en-US" sz="2800" dirty="0" smtClean="0"/>
              <a:t>     Assessment purposes: evaluate entire class </a:t>
            </a:r>
          </a:p>
          <a:p>
            <a:pPr marL="0" indent="0">
              <a:buNone/>
            </a:pPr>
            <a:r>
              <a:rPr lang="en-US" sz="2800" dirty="0"/>
              <a:t>	</a:t>
            </a:r>
            <a:r>
              <a:rPr lang="en-US" sz="2800" dirty="0" smtClean="0"/>
              <a:t>strengths and weaknesses</a:t>
            </a:r>
          </a:p>
          <a:p>
            <a:pPr marL="514350" indent="-514350">
              <a:buFont typeface="+mj-lt"/>
              <a:buAutoNum type="arabicPeriod" startAt="6"/>
            </a:pPr>
            <a:r>
              <a:rPr lang="en-US" sz="2800" dirty="0" smtClean="0"/>
              <a:t>Instructor closes loop with current class, in future terms emphasizing “weak” areas</a:t>
            </a:r>
            <a:endParaRPr lang="en-US" sz="2800" dirty="0"/>
          </a:p>
        </p:txBody>
      </p:sp>
    </p:spTree>
    <p:extLst>
      <p:ext uri="{BB962C8B-B14F-4D97-AF65-F5344CB8AC3E}">
        <p14:creationId xmlns:p14="http://schemas.microsoft.com/office/powerpoint/2010/main" val="17078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latin typeface="Georgia" pitchFamily="18" charset="0"/>
              </a:rPr>
              <a:t>Evaluating a Individual Students</a:t>
            </a:r>
            <a:br>
              <a:rPr lang="en-US" sz="3200" dirty="0" smtClean="0">
                <a:latin typeface="Georgia" pitchFamily="18" charset="0"/>
              </a:rPr>
            </a:br>
            <a:r>
              <a:rPr lang="en-US" sz="3200" dirty="0" smtClean="0">
                <a:latin typeface="Georgia" pitchFamily="18" charset="0"/>
              </a:rPr>
              <a:t>	in a Group Project Class</a:t>
            </a:r>
            <a:endParaRPr lang="en-US" sz="32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800" dirty="0" smtClean="0"/>
              <a:t>Videotape an IMC class presentation</a:t>
            </a:r>
          </a:p>
          <a:p>
            <a:pPr marL="514350" indent="-514350">
              <a:buFont typeface="+mj-lt"/>
              <a:buAutoNum type="arabicPeriod"/>
            </a:pPr>
            <a:r>
              <a:rPr lang="en-US" sz="2800" dirty="0" smtClean="0"/>
              <a:t>Instructor evaluates the presentation using rubric</a:t>
            </a:r>
          </a:p>
          <a:p>
            <a:pPr marL="514350" indent="-514350">
              <a:buFont typeface="+mj-lt"/>
              <a:buAutoNum type="arabicPeriod"/>
            </a:pPr>
            <a:r>
              <a:rPr lang="en-US" sz="2800" dirty="0" smtClean="0"/>
              <a:t>Students view the presentation of previous IMC</a:t>
            </a:r>
          </a:p>
          <a:p>
            <a:pPr marL="514350" indent="-514350">
              <a:buFont typeface="+mj-lt"/>
              <a:buAutoNum type="arabicPeriod"/>
            </a:pPr>
            <a:r>
              <a:rPr lang="en-US" sz="2800" dirty="0" smtClean="0"/>
              <a:t>Students individually evaluate the IMC program </a:t>
            </a:r>
          </a:p>
          <a:p>
            <a:pPr marL="514350" indent="-514350">
              <a:buFont typeface="+mj-lt"/>
              <a:buAutoNum type="arabicPeriod"/>
            </a:pPr>
            <a:r>
              <a:rPr lang="en-US" sz="2800" dirty="0" smtClean="0"/>
              <a:t>Instructor can use individual student scores</a:t>
            </a:r>
          </a:p>
          <a:p>
            <a:pPr marL="0" indent="0">
              <a:buNone/>
            </a:pPr>
            <a:r>
              <a:rPr lang="en-US" sz="2800" dirty="0"/>
              <a:t> </a:t>
            </a:r>
            <a:r>
              <a:rPr lang="en-US" sz="2800" dirty="0" smtClean="0"/>
              <a:t>     Assessment purposes: evaluate entire class </a:t>
            </a:r>
          </a:p>
          <a:p>
            <a:pPr marL="0" indent="0">
              <a:buNone/>
            </a:pPr>
            <a:r>
              <a:rPr lang="en-US" sz="2800" dirty="0"/>
              <a:t>	</a:t>
            </a:r>
            <a:r>
              <a:rPr lang="en-US" sz="2800" dirty="0" smtClean="0"/>
              <a:t>strengths and weaknesses</a:t>
            </a:r>
          </a:p>
          <a:p>
            <a:pPr marL="514350" indent="-514350">
              <a:buFont typeface="+mj-lt"/>
              <a:buAutoNum type="arabicPeriod" startAt="6"/>
            </a:pPr>
            <a:r>
              <a:rPr lang="en-US" sz="2800" dirty="0" smtClean="0"/>
              <a:t>Instructor closes loop with current class</a:t>
            </a:r>
          </a:p>
          <a:p>
            <a:pPr marL="400050" lvl="1" indent="0">
              <a:buNone/>
            </a:pPr>
            <a:r>
              <a:rPr lang="en-US" sz="2400" dirty="0" smtClean="0"/>
              <a:t>      </a:t>
            </a:r>
            <a:r>
              <a:rPr lang="en-US" dirty="0" smtClean="0"/>
              <a:t>in future terms emphasizing “weak” areas</a:t>
            </a:r>
            <a:endParaRPr lang="en-US" sz="2800" dirty="0"/>
          </a:p>
        </p:txBody>
      </p:sp>
    </p:spTree>
    <p:extLst>
      <p:ext uri="{BB962C8B-B14F-4D97-AF65-F5344CB8AC3E}">
        <p14:creationId xmlns:p14="http://schemas.microsoft.com/office/powerpoint/2010/main" val="17078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155</TotalTime>
  <Words>1867</Words>
  <Application>Microsoft Office PowerPoint</Application>
  <PresentationFormat>On-screen Show (4:3)</PresentationFormat>
  <Paragraphs>259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Grid</vt:lpstr>
      <vt:lpstr>BEST PRACTICES IN CBA ASSESSMENT</vt:lpstr>
      <vt:lpstr>PowerPoint Presentation</vt:lpstr>
      <vt:lpstr>MARKETING DEPARTMENT  </vt:lpstr>
      <vt:lpstr>Evaluating Individual Students  in a Group Project Class</vt:lpstr>
      <vt:lpstr>Evaluating Individual Students  in a Group Project Class</vt:lpstr>
      <vt:lpstr>Evaluation Rubric Developed</vt:lpstr>
      <vt:lpstr>Evaluating Individual Students  in a Group Project Class</vt:lpstr>
      <vt:lpstr>Evaluating Individual Students  in a Group Project Class</vt:lpstr>
      <vt:lpstr>Evaluating a Individual Students  in a Group Project Class</vt:lpstr>
      <vt:lpstr>MANAGEMENT DEPARTMENT  </vt:lpstr>
      <vt:lpstr>Closing the Loop Practices in the Management Department</vt:lpstr>
      <vt:lpstr>Examples of Planned Closing the Loop Activities - Management Dept.</vt:lpstr>
      <vt:lpstr>Information &amp; Decision Systems DEPARTMENT  </vt:lpstr>
      <vt:lpstr>What progress have we made in Assessing our programs?</vt:lpstr>
      <vt:lpstr>What progress have we made in Assessing our programs?</vt:lpstr>
      <vt:lpstr>FINANCE DEPARTMENT  </vt:lpstr>
      <vt:lpstr>Where were finance majors getting international finance content?</vt:lpstr>
      <vt:lpstr>School of Accountancy  </vt:lpstr>
      <vt:lpstr>Assessment Analysis</vt:lpstr>
      <vt:lpstr>Assessment Analysis</vt:lpstr>
      <vt:lpstr>Goals and Learning Outcomes for MS Accountancy  </vt:lpstr>
      <vt:lpstr>Goals and Learning Outcomes for MS Accountancy </vt:lpstr>
      <vt:lpstr>MSA Curriculum Map</vt:lpstr>
      <vt:lpstr>MSA Curriculum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CBA ASSESSMENT</dc:title>
  <dc:creator>Kathy Krentler</dc:creator>
  <cp:lastModifiedBy>Kathy Krentler</cp:lastModifiedBy>
  <cp:revision>15</cp:revision>
  <dcterms:created xsi:type="dcterms:W3CDTF">2011-04-19T18:18:00Z</dcterms:created>
  <dcterms:modified xsi:type="dcterms:W3CDTF">2011-04-28T23:36:26Z</dcterms:modified>
</cp:coreProperties>
</file>